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44"/>
  </p:notesMasterIdLst>
  <p:sldIdLst>
    <p:sldId id="257" r:id="rId4"/>
    <p:sldId id="260" r:id="rId5"/>
    <p:sldId id="262" r:id="rId6"/>
    <p:sldId id="264" r:id="rId7"/>
    <p:sldId id="265" r:id="rId8"/>
    <p:sldId id="271" r:id="rId9"/>
    <p:sldId id="272" r:id="rId10"/>
    <p:sldId id="266" r:id="rId11"/>
    <p:sldId id="267" r:id="rId12"/>
    <p:sldId id="268" r:id="rId13"/>
    <p:sldId id="269" r:id="rId14"/>
    <p:sldId id="270" r:id="rId15"/>
    <p:sldId id="277" r:id="rId16"/>
    <p:sldId id="273" r:id="rId17"/>
    <p:sldId id="274" r:id="rId18"/>
    <p:sldId id="278" r:id="rId19"/>
    <p:sldId id="275" r:id="rId20"/>
    <p:sldId id="276"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410"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Lst>
  <p:sldSz cx="9144000" cy="6858000" type="screen4x3"/>
  <p:notesSz cx="6858000" cy="9144000"/>
  <p:custDataLst>
    <p:tags r:id="rId149"/>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1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ohongfei" initials="g"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219"/>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9" Type="http://schemas.openxmlformats.org/officeDocument/2006/relationships/tags" Target="tags/tag1.xml"/><Relationship Id="rId148" Type="http://schemas.openxmlformats.org/officeDocument/2006/relationships/commentAuthors" Target="commentAuthors.xml"/><Relationship Id="rId147" Type="http://schemas.openxmlformats.org/officeDocument/2006/relationships/tableStyles" Target="tableStyles.xml"/><Relationship Id="rId146" Type="http://schemas.openxmlformats.org/officeDocument/2006/relationships/viewProps" Target="viewProps.xml"/><Relationship Id="rId145" Type="http://schemas.openxmlformats.org/officeDocument/2006/relationships/presProps" Target="presProps.xml"/><Relationship Id="rId144" Type="http://schemas.openxmlformats.org/officeDocument/2006/relationships/notesMaster" Target="notesMasters/notesMaster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7" name="矩形 6"/>
          <p:cNvSpPr/>
          <p:nvPr userDrawn="1"/>
        </p:nvSpPr>
        <p:spPr>
          <a:xfrm>
            <a:off x="278494" y="387343"/>
            <a:ext cx="243000" cy="324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userDrawn="1"/>
        </p:nvSpPr>
        <p:spPr>
          <a:xfrm>
            <a:off x="89494" y="135299"/>
            <a:ext cx="189000" cy="2520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01423" y="69703"/>
            <a:ext cx="641794" cy="855875"/>
          </a:xfrm>
          <a:prstGeom prst="rect">
            <a:avLst/>
          </a:prstGeom>
        </p:spPr>
      </p:pic>
      <p:sp>
        <p:nvSpPr>
          <p:cNvPr id="10" name="文本占位符 9"/>
          <p:cNvSpPr>
            <a:spLocks noGrp="1"/>
          </p:cNvSpPr>
          <p:nvPr>
            <p:ph type="body" sz="quarter" idx="13"/>
          </p:nvPr>
        </p:nvSpPr>
        <p:spPr>
          <a:xfrm>
            <a:off x="521492" y="287716"/>
            <a:ext cx="4050508" cy="523312"/>
          </a:xfrm>
        </p:spPr>
        <p:txBody>
          <a:bodyPr anchor="ctr"/>
          <a:lstStyle>
            <a:lvl1pPr marL="0" indent="0">
              <a:buNone/>
              <a:defRPr b="1"/>
            </a:lvl1pPr>
          </a:lstStyle>
          <a:p>
            <a:pPr lvl="0"/>
            <a:endParaRPr lang="zh-CN" altLang="en-US" dirty="0"/>
          </a:p>
        </p:txBody>
      </p:sp>
    </p:spTree>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7" name="矩形 6"/>
          <p:cNvSpPr/>
          <p:nvPr userDrawn="1"/>
        </p:nvSpPr>
        <p:spPr>
          <a:xfrm>
            <a:off x="278494" y="387343"/>
            <a:ext cx="243000" cy="324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userDrawn="1"/>
        </p:nvSpPr>
        <p:spPr>
          <a:xfrm>
            <a:off x="89494" y="135299"/>
            <a:ext cx="189000" cy="2520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01423" y="69703"/>
            <a:ext cx="641794" cy="855875"/>
          </a:xfrm>
          <a:prstGeom prst="rect">
            <a:avLst/>
          </a:prstGeom>
        </p:spPr>
      </p:pic>
      <p:sp>
        <p:nvSpPr>
          <p:cNvPr id="10" name="文本占位符 9"/>
          <p:cNvSpPr>
            <a:spLocks noGrp="1"/>
          </p:cNvSpPr>
          <p:nvPr>
            <p:ph type="body" sz="quarter" idx="13"/>
          </p:nvPr>
        </p:nvSpPr>
        <p:spPr>
          <a:xfrm>
            <a:off x="521492" y="287716"/>
            <a:ext cx="4050508" cy="523312"/>
          </a:xfrm>
        </p:spPr>
        <p:txBody>
          <a:bodyPr anchor="ctr"/>
          <a:lstStyle>
            <a:lvl1pPr marL="0" indent="0">
              <a:buNone/>
              <a:defRPr b="1"/>
            </a:lvl1pPr>
          </a:lstStyle>
          <a:p>
            <a:pPr lvl="0"/>
            <a:endParaRPr lang="zh-CN" altLang="en-US" dirty="0"/>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2.png"/><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12.png"/><Relationship Id="rId1" Type="http://schemas.openxmlformats.org/officeDocument/2006/relationships/image" Target="../media/image111.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4.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7.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8.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9.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0.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3.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4.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6.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7.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8.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9.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0.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3.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4.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5.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6.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7.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8.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9.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0.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2.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2.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3.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4.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5.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6.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7.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8.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9.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50.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5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5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0.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5.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7.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3.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4.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8.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9.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1.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2.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4.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5.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6.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7.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8.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9.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9144000" cy="3295650"/>
          </a:xfrm>
          <a:prstGeom prst="rect">
            <a:avLst/>
          </a:prstGeom>
        </p:spPr>
      </p:pic>
      <p:sp>
        <p:nvSpPr>
          <p:cNvPr id="2" name="Title 1"/>
          <p:cNvSpPr>
            <a:spLocks noGrp="1"/>
          </p:cNvSpPr>
          <p:nvPr>
            <p:ph type="ctrTitle"/>
          </p:nvPr>
        </p:nvSpPr>
        <p:spPr>
          <a:xfrm>
            <a:off x="335280" y="3747135"/>
            <a:ext cx="6858000" cy="1517015"/>
          </a:xfrm>
        </p:spPr>
        <p:txBody>
          <a:bodyPr>
            <a:normAutofit/>
          </a:bodyPr>
          <a:lstStyle/>
          <a:p>
            <a:pPr algn="l"/>
            <a:r>
              <a:rPr lang="zh-CN" altLang="en-US" b="1" dirty="0"/>
              <a:t>数字图像处理</a:t>
            </a:r>
            <a:br>
              <a:rPr lang="zh-CN" altLang="en-US" b="1" dirty="0"/>
            </a:br>
            <a:r>
              <a:rPr lang="en-US" altLang="zh-CN" sz="3675" b="1" dirty="0"/>
              <a:t>1. </a:t>
            </a:r>
            <a:r>
              <a:rPr lang="zh-CN" altLang="en-US" sz="3675" b="1" dirty="0"/>
              <a:t>课程介绍</a:t>
            </a:r>
            <a:endParaRPr lang="zh-CN" altLang="en-US" sz="3675" b="1" dirty="0"/>
          </a:p>
        </p:txBody>
      </p:sp>
      <p:sp>
        <p:nvSpPr>
          <p:cNvPr id="3" name="Subtitle 2"/>
          <p:cNvSpPr>
            <a:spLocks noGrp="1"/>
          </p:cNvSpPr>
          <p:nvPr>
            <p:ph type="subTitle" idx="1"/>
          </p:nvPr>
        </p:nvSpPr>
        <p:spPr>
          <a:xfrm>
            <a:off x="335280" y="5424805"/>
            <a:ext cx="5421630" cy="932815"/>
          </a:xfrm>
        </p:spPr>
        <p:txBody>
          <a:bodyPr>
            <a:normAutofit/>
          </a:bodyPr>
          <a:lstStyle/>
          <a:p>
            <a:pPr algn="l"/>
            <a:r>
              <a:rPr lang="zh-CN" altLang="en-US" dirty="0"/>
              <a:t>汤知日</a:t>
            </a:r>
            <a:r>
              <a:rPr lang="en-US" altLang="zh-CN" dirty="0"/>
              <a:t>, </a:t>
            </a:r>
            <a:r>
              <a:rPr lang="zh-CN" altLang="en-US" dirty="0"/>
              <a:t>副教授</a:t>
            </a:r>
            <a:endParaRPr lang="zh-CN" altLang="en-US" dirty="0"/>
          </a:p>
          <a:p>
            <a:pPr algn="l"/>
            <a:r>
              <a:rPr lang="zh-CN" altLang="en-US" dirty="0"/>
              <a:t>智能科学与工程学院</a:t>
            </a:r>
            <a:endParaRPr lang="en-US" dirty="0"/>
          </a:p>
        </p:txBody>
      </p:sp>
      <p:pic>
        <p:nvPicPr>
          <p:cNvPr id="7" name="Picture 6"/>
          <p:cNvPicPr>
            <a:picLocks noChangeAspect="1"/>
          </p:cNvPicPr>
          <p:nvPr/>
        </p:nvPicPr>
        <p:blipFill>
          <a:blip r:embed="rId2"/>
          <a:stretch>
            <a:fillRect/>
          </a:stretch>
        </p:blipFill>
        <p:spPr>
          <a:xfrm>
            <a:off x="7812250" y="5517795"/>
            <a:ext cx="1035844" cy="10644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3886" y="1184434"/>
            <a:ext cx="3642836" cy="3646170"/>
          </a:xfrm>
          <a:prstGeom prst="rect">
            <a:avLst/>
          </a:prstGeom>
          <a:noFill/>
        </p:spPr>
        <p:txBody>
          <a:bodyPr wrap="square" rtlCol="0">
            <a:spAutoFit/>
          </a:bodyPr>
          <a:p>
            <a:pPr algn="ctr"/>
            <a:r>
              <a:rPr lang="en-US" sz="2100" b="1" dirty="0">
                <a:sym typeface="+mn-ea"/>
              </a:rPr>
              <a:t>Final project</a:t>
            </a:r>
            <a:r>
              <a:rPr lang="en-US" altLang="zh-CN" sz="2100" b="1">
                <a:sym typeface="+mn-ea"/>
              </a:rPr>
              <a:t> (60%)</a:t>
            </a:r>
            <a:endParaRPr lang="en-US" altLang="zh-CN" sz="100"/>
          </a:p>
          <a:p>
            <a:endParaRPr lang="en-US" altLang="zh-CN" sz="1500"/>
          </a:p>
          <a:p>
            <a:r>
              <a:rPr lang="en-US" altLang="zh-CN" sz="1500"/>
              <a:t>An example of Level 0: </a:t>
            </a:r>
            <a:endParaRPr lang="en-US" altLang="zh-CN" sz="1500"/>
          </a:p>
          <a:p>
            <a:endParaRPr lang="en-US" altLang="zh-CN" sz="1500"/>
          </a:p>
          <a:p>
            <a:pPr marL="342900" indent="-342900">
              <a:buFont typeface="Wingdings" panose="05000000000000000000" charset="0"/>
              <a:buChar char="l"/>
            </a:pPr>
            <a:r>
              <a:rPr lang="en-US" altLang="zh-CN" sz="1500"/>
              <a:t>Article structure: Title, Abstract (~250 words), Keyworks (3~5), Introduction (including background, drawbacks, how we solve these problems in this article, main contributions), Related works in recent years, </a:t>
            </a:r>
            <a:r>
              <a:rPr lang="en-US" altLang="zh-CN" sz="1500">
                <a:solidFill>
                  <a:srgbClr val="FF0000"/>
                </a:solidFill>
              </a:rPr>
              <a:t>Framework (with some nice figures), Experiments (including experimental setup, datasets, experimental results. It also needs nice figures and tables)</a:t>
            </a:r>
            <a:r>
              <a:rPr lang="en-US" altLang="zh-CN" sz="1500"/>
              <a:t>, Conclusions and Discussions. </a:t>
            </a:r>
            <a:endParaRPr lang="en-US" altLang="zh-CN" sz="1500"/>
          </a:p>
        </p:txBody>
      </p:sp>
      <p:pic>
        <p:nvPicPr>
          <p:cNvPr id="2" name="图片 1"/>
          <p:cNvPicPr>
            <a:picLocks noChangeAspect="1"/>
          </p:cNvPicPr>
          <p:nvPr/>
        </p:nvPicPr>
        <p:blipFill>
          <a:blip r:embed="rId1"/>
          <a:stretch>
            <a:fillRect/>
          </a:stretch>
        </p:blipFill>
        <p:spPr>
          <a:xfrm>
            <a:off x="4685030" y="0"/>
            <a:ext cx="4438015" cy="3003550"/>
          </a:xfrm>
          <a:prstGeom prst="rect">
            <a:avLst/>
          </a:prstGeom>
        </p:spPr>
      </p:pic>
      <p:pic>
        <p:nvPicPr>
          <p:cNvPr id="6" name="图片 5"/>
          <p:cNvPicPr>
            <a:picLocks noChangeAspect="1"/>
          </p:cNvPicPr>
          <p:nvPr/>
        </p:nvPicPr>
        <p:blipFill>
          <a:blip r:embed="rId2"/>
          <a:stretch>
            <a:fillRect/>
          </a:stretch>
        </p:blipFill>
        <p:spPr>
          <a:xfrm>
            <a:off x="4356100" y="3573145"/>
            <a:ext cx="4740910" cy="280479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560" y="621030"/>
            <a:ext cx="4057650" cy="5524500"/>
          </a:xfrm>
          <a:prstGeom prst="rect">
            <a:avLst/>
          </a:prstGeom>
        </p:spPr>
      </p:pic>
      <p:pic>
        <p:nvPicPr>
          <p:cNvPr id="3" name="图片 2"/>
          <p:cNvPicPr>
            <a:picLocks noChangeAspect="1"/>
          </p:cNvPicPr>
          <p:nvPr/>
        </p:nvPicPr>
        <p:blipFill>
          <a:blip r:embed="rId2"/>
          <a:stretch>
            <a:fillRect/>
          </a:stretch>
        </p:blipFill>
        <p:spPr>
          <a:xfrm>
            <a:off x="4932045" y="45085"/>
            <a:ext cx="3400425" cy="669607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0025" y="866775"/>
            <a:ext cx="8743950" cy="512445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76225" y="680720"/>
            <a:ext cx="8591550" cy="549592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0500" y="781050"/>
            <a:ext cx="8763000" cy="52959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9075" y="742950"/>
            <a:ext cx="8705850" cy="53721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 y="752475"/>
            <a:ext cx="8858250" cy="535305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 y="890270"/>
            <a:ext cx="8858250" cy="507682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14325" y="581025"/>
            <a:ext cx="8515350" cy="569595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4775" y="895350"/>
            <a:ext cx="8934450" cy="50673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0025" y="1152525"/>
            <a:ext cx="8743950" cy="4552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3886" y="1184434"/>
            <a:ext cx="7764304" cy="4815840"/>
          </a:xfrm>
          <a:prstGeom prst="rect">
            <a:avLst/>
          </a:prstGeom>
          <a:noFill/>
        </p:spPr>
        <p:txBody>
          <a:bodyPr wrap="square" rtlCol="0">
            <a:spAutoFit/>
          </a:bodyPr>
          <a:p>
            <a:pPr algn="ctr"/>
            <a:r>
              <a:rPr lang="en-US" sz="2100" b="1" dirty="0">
                <a:sym typeface="+mn-ea"/>
              </a:rPr>
              <a:t>Final project</a:t>
            </a:r>
            <a:r>
              <a:rPr lang="en-US" altLang="zh-CN" sz="2100" b="1">
                <a:sym typeface="+mn-ea"/>
              </a:rPr>
              <a:t> (60%)</a:t>
            </a:r>
            <a:endParaRPr lang="en-US" altLang="zh-CN" sz="2100" b="1"/>
          </a:p>
          <a:p>
            <a:endParaRPr lang="en-US" altLang="zh-CN" sz="100"/>
          </a:p>
          <a:p>
            <a:endParaRPr lang="en-US" altLang="zh-CN" sz="1500"/>
          </a:p>
          <a:p>
            <a:r>
              <a:rPr lang="en-US" altLang="zh-CN" sz="1500"/>
              <a:t>Important publication venues: </a:t>
            </a:r>
            <a:endParaRPr lang="en-US" altLang="zh-CN" sz="1500"/>
          </a:p>
          <a:p>
            <a:endParaRPr lang="en-US" altLang="zh-CN" sz="1500"/>
          </a:p>
          <a:p>
            <a:pPr marL="342900" indent="-342900">
              <a:buFont typeface="Wingdings" panose="05000000000000000000" charset="0"/>
              <a:buChar char="l"/>
            </a:pPr>
            <a:r>
              <a:rPr lang="en-US" altLang="zh-CN" sz="1500" b="1"/>
              <a:t>Conference: </a:t>
            </a:r>
            <a:endParaRPr lang="en-US" altLang="zh-CN" sz="1500" b="1"/>
          </a:p>
          <a:p>
            <a:pPr indent="457200">
              <a:buFont typeface="Wingdings" panose="05000000000000000000" charset="0"/>
              <a:buNone/>
            </a:pPr>
            <a:r>
              <a:rPr lang="en-US" altLang="zh-CN" sz="1500"/>
              <a:t>CVPR (Conference on Computer Vision and Pattern Recognition)</a:t>
            </a:r>
            <a:endParaRPr lang="en-US" altLang="zh-CN" sz="1500"/>
          </a:p>
          <a:p>
            <a:pPr indent="457200">
              <a:buFont typeface="Wingdings" panose="05000000000000000000" charset="0"/>
              <a:buNone/>
            </a:pPr>
            <a:r>
              <a:rPr lang="en-US" altLang="zh-CN" sz="1500"/>
              <a:t>ICCV (International Conference on Computer Vision)</a:t>
            </a:r>
            <a:endParaRPr lang="en-US" altLang="zh-CN" sz="1500"/>
          </a:p>
          <a:p>
            <a:pPr indent="457200">
              <a:buFont typeface="Wingdings" panose="05000000000000000000" charset="0"/>
              <a:buNone/>
            </a:pPr>
            <a:r>
              <a:rPr lang="en-US" altLang="zh-CN" sz="1500"/>
              <a:t>ECCV (European Conference on Computer Vision)</a:t>
            </a:r>
            <a:endParaRPr lang="en-US" altLang="zh-CN" sz="1500"/>
          </a:p>
          <a:p>
            <a:pPr indent="457200">
              <a:buFont typeface="Wingdings" panose="05000000000000000000" charset="0"/>
              <a:buNone/>
            </a:pPr>
            <a:r>
              <a:rPr lang="en-US" altLang="zh-CN" sz="1500"/>
              <a:t>ICIP (International Conference on Image Processing)</a:t>
            </a:r>
            <a:endParaRPr lang="en-US" altLang="zh-CN" sz="1500"/>
          </a:p>
          <a:p>
            <a:pPr marL="342900" indent="-342900">
              <a:buFont typeface="Wingdings" panose="05000000000000000000" charset="0"/>
              <a:buChar char="l"/>
            </a:pPr>
            <a:endParaRPr lang="en-US" altLang="zh-CN" sz="1500"/>
          </a:p>
          <a:p>
            <a:pPr marL="342900" indent="-342900">
              <a:buFont typeface="Wingdings" panose="05000000000000000000" charset="0"/>
              <a:buChar char="l"/>
            </a:pPr>
            <a:r>
              <a:rPr lang="en-US" altLang="zh-CN" sz="1500" b="1"/>
              <a:t>Journal: </a:t>
            </a:r>
            <a:endParaRPr lang="en-US" altLang="zh-CN" sz="1500" b="1"/>
          </a:p>
          <a:p>
            <a:pPr indent="457200">
              <a:buFont typeface="Wingdings" panose="05000000000000000000" charset="0"/>
              <a:buNone/>
            </a:pPr>
            <a:r>
              <a:rPr lang="en-US" altLang="zh-CN" sz="1500"/>
              <a:t>IEEE Transactions on Pattern Analysis and Machine Intelligence</a:t>
            </a:r>
            <a:endParaRPr lang="en-US" altLang="zh-CN" sz="1500"/>
          </a:p>
          <a:p>
            <a:pPr indent="457200">
              <a:buFont typeface="Wingdings" panose="05000000000000000000" charset="0"/>
              <a:buNone/>
            </a:pPr>
            <a:r>
              <a:rPr lang="en-US" altLang="zh-CN" sz="1500"/>
              <a:t>IEEE Transactions on Image Processing</a:t>
            </a:r>
            <a:endParaRPr lang="en-US" altLang="zh-CN" sz="1500"/>
          </a:p>
          <a:p>
            <a:pPr indent="457200">
              <a:buFont typeface="Wingdings" panose="05000000000000000000" charset="0"/>
              <a:buNone/>
            </a:pPr>
            <a:endParaRPr lang="en-US" altLang="zh-CN" sz="1500"/>
          </a:p>
          <a:p>
            <a:pPr marL="0" lvl="0" indent="0">
              <a:buFont typeface="Wingdings" panose="05000000000000000000" charset="0"/>
              <a:buNone/>
            </a:pPr>
            <a:r>
              <a:rPr lang="en-US" altLang="zh-CN" sz="1500">
                <a:solidFill>
                  <a:schemeClr val="tx1"/>
                </a:solidFill>
              </a:rPr>
              <a:t>There are also some other top conferences/journals on general topics, such as Journal of Machine Learning Research (JMLR), IEEE Transactions on Neural Networks and learning systems (TNNLS), Annual Conference on Neural Information Processing Systems (NIPS), AAAI Conference on Artificial Intelligence (AAAI), etc. </a:t>
            </a:r>
            <a:endParaRPr lang="en-US" altLang="zh-CN" sz="1500">
              <a:solidFill>
                <a:schemeClr val="tx1"/>
              </a:solidFill>
            </a:endParaRPr>
          </a:p>
          <a:p>
            <a:pPr marL="0" lvl="0" indent="0">
              <a:buFont typeface="Wingdings" panose="05000000000000000000" charset="0"/>
              <a:buNone/>
            </a:pPr>
            <a:endParaRPr lang="en-US" altLang="zh-CN" sz="1500">
              <a:solidFill>
                <a:schemeClr val="tx1"/>
              </a:solidFill>
            </a:endParaRPr>
          </a:p>
          <a:p>
            <a:pPr marL="0" lvl="0" indent="0">
              <a:buFont typeface="Wingdings" panose="05000000000000000000" charset="0"/>
              <a:buNone/>
            </a:pPr>
            <a:r>
              <a:rPr lang="en-US" altLang="zh-CN" sz="1500">
                <a:solidFill>
                  <a:schemeClr val="tx1"/>
                </a:solidFill>
              </a:rPr>
              <a:t>TIPS: Some papers with source code will help you a lot.  </a:t>
            </a:r>
            <a:endParaRPr lang="en-US" altLang="zh-CN" sz="1500">
              <a:solidFill>
                <a:schemeClr val="tx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3850" y="590550"/>
            <a:ext cx="8496300" cy="56769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8270" y="819150"/>
            <a:ext cx="8886825" cy="52197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62075" y="785495"/>
            <a:ext cx="6419850" cy="528637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3350" y="866775"/>
            <a:ext cx="8877300" cy="512445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0195" y="1000125"/>
            <a:ext cx="8562975" cy="485775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950" y="188595"/>
            <a:ext cx="8943975" cy="5486400"/>
          </a:xfrm>
          <a:prstGeom prst="rect">
            <a:avLst/>
          </a:prstGeom>
        </p:spPr>
      </p:pic>
      <p:sp>
        <p:nvSpPr>
          <p:cNvPr id="3" name="文本框 2"/>
          <p:cNvSpPr txBox="1"/>
          <p:nvPr/>
        </p:nvSpPr>
        <p:spPr>
          <a:xfrm>
            <a:off x="82550" y="5661025"/>
            <a:ext cx="9099550" cy="1047115"/>
          </a:xfrm>
          <a:prstGeom prst="rect">
            <a:avLst/>
          </a:prstGeom>
          <a:noFill/>
        </p:spPr>
        <p:txBody>
          <a:bodyPr wrap="square" rtlCol="0">
            <a:noAutofit/>
          </a:bodyPr>
          <a:p>
            <a:pPr>
              <a:lnSpc>
                <a:spcPts val="3380"/>
              </a:lnSpc>
            </a:pPr>
            <a:r>
              <a:rPr lang="zh-CN" altLang="en-US" sz="2400"/>
              <a:t>时，构成该图像具体颜色的索引值就被读入程序里，然后根据索引值找到最终的颜色。</a:t>
            </a:r>
            <a:endParaRPr lang="zh-CN" altLang="en-US"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4775" y="766445"/>
            <a:ext cx="8934450" cy="532447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5250" y="638175"/>
            <a:ext cx="8953500" cy="558165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b="339"/>
          <a:stretch>
            <a:fillRect/>
          </a:stretch>
        </p:blipFill>
        <p:spPr>
          <a:xfrm>
            <a:off x="142875" y="528320"/>
            <a:ext cx="8858250" cy="578104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0" y="914400"/>
            <a:ext cx="8991600" cy="5029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3886" y="1184434"/>
            <a:ext cx="7764304" cy="4446270"/>
          </a:xfrm>
          <a:prstGeom prst="rect">
            <a:avLst/>
          </a:prstGeom>
          <a:noFill/>
        </p:spPr>
        <p:txBody>
          <a:bodyPr wrap="square" rtlCol="0">
            <a:spAutoFit/>
          </a:bodyPr>
          <a:p>
            <a:pPr algn="ctr"/>
            <a:r>
              <a:rPr lang="en-US" sz="2100" b="1" dirty="0">
                <a:sym typeface="+mn-ea"/>
              </a:rPr>
              <a:t>Final project</a:t>
            </a:r>
            <a:r>
              <a:rPr lang="en-US" altLang="zh-CN" sz="2100" b="1">
                <a:sym typeface="+mn-ea"/>
              </a:rPr>
              <a:t> (60%)</a:t>
            </a:r>
            <a:endParaRPr lang="en-US" altLang="zh-CN" sz="2100" b="1"/>
          </a:p>
          <a:p>
            <a:endParaRPr lang="en-US" altLang="zh-CN" sz="100"/>
          </a:p>
          <a:p>
            <a:endParaRPr lang="en-US" altLang="zh-CN" sz="1500"/>
          </a:p>
          <a:p>
            <a:r>
              <a:rPr lang="en-US" altLang="zh-CN" sz="1500"/>
              <a:t>Academic Honesty: </a:t>
            </a:r>
            <a:endParaRPr lang="en-US" altLang="zh-CN" sz="1500"/>
          </a:p>
          <a:p>
            <a:endParaRPr lang="en-US" altLang="zh-CN" sz="1500"/>
          </a:p>
          <a:p>
            <a:pPr marL="342900" indent="-342900">
              <a:buFont typeface="Wingdings" panose="05000000000000000000" charset="0"/>
              <a:buChar char="l"/>
            </a:pPr>
            <a:r>
              <a:rPr lang="en-US" altLang="zh-CN" sz="1500" b="1"/>
              <a:t>How to prevent plagiarism...</a:t>
            </a:r>
            <a:endParaRPr lang="en-US" altLang="zh-CN" sz="1500" b="1"/>
          </a:p>
          <a:p>
            <a:pPr indent="457200">
              <a:buFont typeface="Wingdings" panose="05000000000000000000" charset="0"/>
              <a:buNone/>
            </a:pPr>
            <a:r>
              <a:rPr lang="en-US" altLang="zh-CN" sz="1500"/>
              <a:t>Finish the assignments by yourself! You have to write the program/solution yourself.</a:t>
            </a:r>
            <a:endParaRPr lang="en-US" altLang="zh-CN" sz="1500"/>
          </a:p>
          <a:p>
            <a:pPr indent="457200">
              <a:buFont typeface="Wingdings" panose="05000000000000000000" charset="0"/>
              <a:buNone/>
            </a:pPr>
            <a:r>
              <a:rPr lang="en-US" altLang="zh-CN" sz="1500"/>
              <a:t>okay to talk about how to do the problem with your classmates.</a:t>
            </a:r>
            <a:endParaRPr lang="en-US" altLang="zh-CN" sz="1500"/>
          </a:p>
          <a:p>
            <a:pPr indent="457200">
              <a:buFont typeface="Wingdings" panose="05000000000000000000" charset="0"/>
              <a:buNone/>
            </a:pPr>
            <a:r>
              <a:rPr lang="en-US" altLang="zh-CN" sz="1500"/>
              <a:t>Protect your code; don't give it away as a "reference" copy.</a:t>
            </a:r>
            <a:endParaRPr lang="en-US" altLang="zh-CN" sz="1500"/>
          </a:p>
          <a:p>
            <a:pPr indent="457200">
              <a:buFont typeface="Wingdings" panose="05000000000000000000" charset="0"/>
              <a:buNone/>
            </a:pPr>
            <a:r>
              <a:rPr lang="en-US" altLang="zh-CN" sz="1500"/>
              <a:t>In plagiarism cases, we treat the giver and the copier as both guilty.</a:t>
            </a:r>
            <a:endParaRPr lang="en-US" altLang="zh-CN" sz="1500"/>
          </a:p>
          <a:p>
            <a:pPr indent="457200">
              <a:buFont typeface="Wingdings" panose="05000000000000000000" charset="0"/>
              <a:buNone/>
            </a:pPr>
            <a:r>
              <a:rPr lang="en-US" altLang="zh-CN" sz="1500"/>
              <a:t>You hurt your own grades by not reporting cheating.</a:t>
            </a:r>
            <a:endParaRPr lang="en-US" altLang="zh-CN" sz="1500"/>
          </a:p>
          <a:p>
            <a:pPr marL="0" lvl="0" indent="0">
              <a:buFont typeface="Wingdings" panose="05000000000000000000" charset="0"/>
              <a:buNone/>
            </a:pPr>
            <a:endParaRPr lang="en-US" altLang="zh-CN" sz="2100">
              <a:solidFill>
                <a:schemeClr val="tx1"/>
              </a:solidFill>
            </a:endParaRPr>
          </a:p>
          <a:p>
            <a:pPr marL="342900" lvl="0" indent="-342900" algn="l">
              <a:buClrTx/>
              <a:buSzTx/>
              <a:buFont typeface="Wingdings" panose="05000000000000000000" charset="0"/>
              <a:buChar char="l"/>
            </a:pPr>
            <a:r>
              <a:rPr lang="en-US" altLang="zh-CN" sz="1500" b="1">
                <a:solidFill>
                  <a:schemeClr val="tx1"/>
                </a:solidFill>
              </a:rPr>
              <a:t>About using ChatGPT...</a:t>
            </a:r>
            <a:endParaRPr lang="en-US" altLang="zh-CN" sz="1500" b="1">
              <a:solidFill>
                <a:schemeClr val="tx1"/>
              </a:solidFill>
            </a:endParaRPr>
          </a:p>
          <a:p>
            <a:pPr marL="0" lvl="0" indent="457200" algn="l">
              <a:buClrTx/>
              <a:buSzTx/>
              <a:buFont typeface="Wingdings" panose="05000000000000000000" charset="0"/>
              <a:buNone/>
            </a:pPr>
            <a:r>
              <a:rPr lang="en-US" altLang="zh-CN" sz="1500">
                <a:solidFill>
                  <a:schemeClr val="tx1"/>
                </a:solidFill>
              </a:rPr>
              <a:t>You can use chatgpt to do the translation, but please make sure that the idea and experiments of the article are done by yourself. </a:t>
            </a:r>
            <a:endParaRPr lang="en-US" altLang="zh-CN" sz="1500">
              <a:solidFill>
                <a:schemeClr val="tx1"/>
              </a:solidFill>
            </a:endParaRPr>
          </a:p>
          <a:p>
            <a:pPr marL="0" lvl="0" indent="457200" algn="l">
              <a:buClrTx/>
              <a:buSzTx/>
              <a:buFont typeface="Wingdings" panose="05000000000000000000" charset="0"/>
              <a:buNone/>
            </a:pPr>
            <a:r>
              <a:rPr lang="en-US" altLang="zh-CN" sz="1500">
                <a:solidFill>
                  <a:schemeClr val="tx1"/>
                </a:solidFill>
              </a:rPr>
              <a:t>Idea is the main contribution of your work. Even if other people are using a similar framework and improvement scheme to you, you will definitely think and train differently.</a:t>
            </a:r>
            <a:endParaRPr lang="en-US" altLang="zh-CN" sz="1500">
              <a:solidFill>
                <a:schemeClr val="tx1"/>
              </a:solidFill>
            </a:endParaRPr>
          </a:p>
          <a:p>
            <a:pPr marL="0" lvl="0" indent="457200" algn="l">
              <a:buClrTx/>
              <a:buSzTx/>
              <a:buFont typeface="Wingdings" panose="05000000000000000000" charset="0"/>
              <a:buNone/>
            </a:pPr>
            <a:r>
              <a:rPr lang="en-US" altLang="zh-CN" sz="1500">
                <a:solidFill>
                  <a:schemeClr val="tx1"/>
                </a:solidFill>
              </a:rPr>
              <a:t>We have AI detection. </a:t>
            </a:r>
            <a:endParaRPr lang="en-US" altLang="zh-CN" sz="1500">
              <a:solidFill>
                <a:schemeClr val="tx1"/>
              </a:solidFill>
            </a:endParaRPr>
          </a:p>
          <a:p>
            <a:pPr marL="0" lvl="0" indent="457200" algn="l">
              <a:buClrTx/>
              <a:buSzTx/>
              <a:buFont typeface="Wingdings" panose="05000000000000000000" charset="0"/>
              <a:buNone/>
            </a:pPr>
            <a:r>
              <a:rPr lang="en-US" altLang="zh-CN" sz="1500">
                <a:solidFill>
                  <a:schemeClr val="tx1"/>
                </a:solidFill>
              </a:rPr>
              <a:t>How much work you put in, how many points you obtain. </a:t>
            </a:r>
            <a:endParaRPr lang="en-US" altLang="zh-CN" sz="1500">
              <a:solidFill>
                <a:schemeClr val="tx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4300" y="1000125"/>
            <a:ext cx="8915400" cy="485775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4300" y="619125"/>
            <a:ext cx="8915400" cy="561975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1595" y="923925"/>
            <a:ext cx="9020175" cy="501015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80670" y="647700"/>
            <a:ext cx="8582025" cy="55626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2570" y="781050"/>
            <a:ext cx="8658225" cy="52959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90675" y="204470"/>
            <a:ext cx="5962650" cy="644842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5250" y="514350"/>
            <a:ext cx="8953500" cy="58293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7625" y="476250"/>
            <a:ext cx="9048750" cy="590550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9695" y="1076325"/>
            <a:ext cx="8943975" cy="470535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 y="542925"/>
            <a:ext cx="8858250" cy="57721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9144000" cy="3295650"/>
          </a:xfrm>
          <a:prstGeom prst="rect">
            <a:avLst/>
          </a:prstGeom>
        </p:spPr>
      </p:pic>
      <p:sp>
        <p:nvSpPr>
          <p:cNvPr id="2" name="Title 1"/>
          <p:cNvSpPr>
            <a:spLocks noGrp="1"/>
          </p:cNvSpPr>
          <p:nvPr>
            <p:ph type="ctrTitle"/>
          </p:nvPr>
        </p:nvSpPr>
        <p:spPr>
          <a:xfrm>
            <a:off x="335280" y="3747135"/>
            <a:ext cx="6858000" cy="1517015"/>
          </a:xfrm>
        </p:spPr>
        <p:txBody>
          <a:bodyPr>
            <a:normAutofit/>
          </a:bodyPr>
          <a:lstStyle/>
          <a:p>
            <a:pPr algn="l"/>
            <a:r>
              <a:rPr lang="zh-CN" altLang="en-US" b="1" dirty="0"/>
              <a:t>数字图像处理</a:t>
            </a:r>
            <a:br>
              <a:rPr lang="zh-CN" altLang="en-US" b="1" dirty="0"/>
            </a:br>
            <a:r>
              <a:rPr lang="en-US" altLang="zh-CN" sz="3675" b="1" dirty="0"/>
              <a:t>2. </a:t>
            </a:r>
            <a:r>
              <a:rPr lang="zh-CN" altLang="en-US" sz="3675" b="1" dirty="0"/>
              <a:t>基础</a:t>
            </a:r>
            <a:r>
              <a:rPr lang="zh-CN" altLang="en-US" sz="3675" b="1" dirty="0"/>
              <a:t>知识</a:t>
            </a:r>
            <a:endParaRPr lang="zh-CN" altLang="en-US" sz="3675" b="1" dirty="0"/>
          </a:p>
        </p:txBody>
      </p:sp>
      <p:pic>
        <p:nvPicPr>
          <p:cNvPr id="7" name="Picture 6"/>
          <p:cNvPicPr>
            <a:picLocks noChangeAspect="1"/>
          </p:cNvPicPr>
          <p:nvPr/>
        </p:nvPicPr>
        <p:blipFill>
          <a:blip r:embed="rId2"/>
          <a:stretch>
            <a:fillRect/>
          </a:stretch>
        </p:blipFill>
        <p:spPr>
          <a:xfrm>
            <a:off x="7812250" y="5517795"/>
            <a:ext cx="1035844" cy="1064419"/>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9695" y="581025"/>
            <a:ext cx="8943975" cy="569595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8270" y="556895"/>
            <a:ext cx="8886825" cy="574357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7795" y="690245"/>
            <a:ext cx="8867775" cy="547687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548640"/>
            <a:ext cx="9077325" cy="441007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3020" y="685800"/>
            <a:ext cx="9077325" cy="54864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7150" y="890270"/>
            <a:ext cx="9029700" cy="507682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8270" y="571500"/>
            <a:ext cx="8886825" cy="571500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7625" y="723900"/>
            <a:ext cx="9048750" cy="54102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5725" y="581025"/>
            <a:ext cx="8972550" cy="569595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3825" y="909320"/>
            <a:ext cx="8896350" cy="5038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5560" y="476885"/>
            <a:ext cx="9044305" cy="603885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5895" y="461645"/>
            <a:ext cx="8791575" cy="59340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315" y="836930"/>
            <a:ext cx="8959850" cy="50558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1925" y="747395"/>
            <a:ext cx="8820150" cy="53625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4300" y="800100"/>
            <a:ext cx="8915400" cy="5257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315" y="621030"/>
            <a:ext cx="8867775" cy="5095875"/>
          </a:xfrm>
          <a:prstGeom prst="rect">
            <a:avLst/>
          </a:prstGeom>
        </p:spPr>
      </p:pic>
      <p:pic>
        <p:nvPicPr>
          <p:cNvPr id="4" name="图片 3"/>
          <p:cNvPicPr>
            <a:picLocks noChangeAspect="1"/>
          </p:cNvPicPr>
          <p:nvPr/>
        </p:nvPicPr>
        <p:blipFill>
          <a:blip r:embed="rId2"/>
          <a:stretch>
            <a:fillRect/>
          </a:stretch>
        </p:blipFill>
        <p:spPr>
          <a:xfrm>
            <a:off x="179705" y="5805805"/>
            <a:ext cx="819150" cy="59055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2555875" y="5949315"/>
                <a:ext cx="3204845" cy="7886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sz="2400" i="1">
                          <a:latin typeface="Cambria Math" panose="02040503050406030204" charset="0"/>
                          <a:cs typeface="Cambria Math" panose="02040503050406030204" charset="0"/>
                        </a:rPr>
                        <m:t>𝑠</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𝑡</m:t>
                      </m:r>
                      <m:r>
                        <a:rPr lang="en-US" altLang="zh-CN" sz="2400" i="1">
                          <a:latin typeface="Cambria Math" panose="02040503050406030204" charset="0"/>
                          <a:cs typeface="Cambria Math" panose="02040503050406030204" charset="0"/>
                        </a:rPr>
                        <m:t>)=</m:t>
                      </m:r>
                      <m:f>
                        <m:fPr>
                          <m:ctrlPr>
                            <a:rPr lang="en-US" altLang="zh-CN" sz="2400" i="1">
                              <a:latin typeface="Cambria Math" panose="02040503050406030204" charset="0"/>
                              <a:cs typeface="Cambria Math" panose="02040503050406030204" charset="0"/>
                            </a:rPr>
                          </m:ctrlPr>
                        </m:fPr>
                        <m:num>
                          <m:func>
                            <m:funcPr>
                              <m:ctrlPr>
                                <a:rPr lang="en-US" altLang="zh-CN" sz="2400">
                                  <a:latin typeface="Cambria Math" panose="02040503050406030204" charset="0"/>
                                  <a:cs typeface="Cambria Math" panose="02040503050406030204" charset="0"/>
                                </a:rPr>
                              </m:ctrlPr>
                            </m:funcPr>
                            <m:fName>
                              <m:r>
                                <m:rPr>
                                  <m:sty m:val="p"/>
                                </m:rPr>
                                <a:rPr lang="en-US" altLang="zh-CN" sz="2400">
                                  <a:latin typeface="Cambria Math" panose="02040503050406030204" charset="0"/>
                                  <a:cs typeface="Cambria Math" panose="02040503050406030204" charset="0"/>
                                </a:rPr>
                                <m:t>sin</m:t>
                              </m:r>
                            </m:fName>
                            <m:e>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2</m:t>
                              </m:r>
                              <m:r>
                                <a:rPr lang="en-US" altLang="zh-CN" sz="2400" i="1">
                                  <a:latin typeface="Cambria Math" panose="02040503050406030204" charset="0"/>
                                  <a:cs typeface="Cambria Math" panose="02040503050406030204" charset="0"/>
                                </a:rPr>
                                <m:t>𝜋𝜔</m:t>
                              </m:r>
                              <m:r>
                                <a:rPr lang="en-US" altLang="zh-CN" sz="2400" i="1">
                                  <a:latin typeface="Cambria Math" panose="02040503050406030204" charset="0"/>
                                  <a:cs typeface="Cambria Math" panose="02040503050406030204" charset="0"/>
                                </a:rPr>
                                <m:t>𝑡</m:t>
                              </m:r>
                              <m:r>
                                <a:rPr lang="en-US" altLang="zh-CN" sz="2400" i="1">
                                  <a:latin typeface="Cambria Math" panose="02040503050406030204" charset="0"/>
                                  <a:cs typeface="Cambria Math" panose="02040503050406030204" charset="0"/>
                                </a:rPr>
                                <m:t>)</m:t>
                              </m:r>
                            </m:e>
                          </m:func>
                        </m:num>
                        <m:den>
                          <m:r>
                            <a:rPr lang="en-US" altLang="zh-CN" sz="2400" i="1">
                              <a:latin typeface="Cambria Math" panose="02040503050406030204" charset="0"/>
                              <a:cs typeface="Cambria Math" panose="02040503050406030204" charset="0"/>
                            </a:rPr>
                            <m:t>2</m:t>
                          </m:r>
                          <m:r>
                            <a:rPr lang="en-US" altLang="zh-CN" sz="2400" i="1">
                              <a:latin typeface="Cambria Math" panose="02040503050406030204" charset="0"/>
                              <a:cs typeface="Cambria Math" panose="02040503050406030204" charset="0"/>
                            </a:rPr>
                            <m:t>𝜔</m:t>
                          </m:r>
                          <m:r>
                            <a:rPr lang="en-US" altLang="zh-CN" sz="2400" i="1">
                              <a:latin typeface="Cambria Math" panose="02040503050406030204" charset="0"/>
                              <a:cs typeface="Cambria Math" panose="02040503050406030204" charset="0"/>
                            </a:rPr>
                            <m:t>𝑡</m:t>
                          </m:r>
                        </m:den>
                      </m:f>
                    </m:oMath>
                  </m:oMathPara>
                </a14:m>
                <a:endParaRPr lang="en-US" altLang="zh-CN" sz="2400" i="1">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555875" y="5949315"/>
                <a:ext cx="3204845" cy="78867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83260" y="981075"/>
            <a:ext cx="7886700" cy="3600450"/>
          </a:xfrm>
          <a:prstGeom prst="rect">
            <a:avLst/>
          </a:prstGeom>
        </p:spPr>
      </p:pic>
      <p:pic>
        <p:nvPicPr>
          <p:cNvPr id="3" name="图片 2"/>
          <p:cNvPicPr>
            <a:picLocks noChangeAspect="1"/>
          </p:cNvPicPr>
          <p:nvPr/>
        </p:nvPicPr>
        <p:blipFill>
          <a:blip r:embed="rId2"/>
          <a:stretch>
            <a:fillRect/>
          </a:stretch>
        </p:blipFill>
        <p:spPr>
          <a:xfrm>
            <a:off x="3252470" y="5013325"/>
            <a:ext cx="2638425" cy="6572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0" y="0"/>
            <a:ext cx="2790825" cy="847725"/>
          </a:xfrm>
          <a:prstGeom prst="rect">
            <a:avLst/>
          </a:prstGeom>
        </p:spPr>
      </p:pic>
      <p:pic>
        <p:nvPicPr>
          <p:cNvPr id="6" name="图片 5"/>
          <p:cNvPicPr>
            <a:picLocks noChangeAspect="1"/>
          </p:cNvPicPr>
          <p:nvPr/>
        </p:nvPicPr>
        <p:blipFill>
          <a:blip r:embed="rId2"/>
          <a:stretch>
            <a:fillRect/>
          </a:stretch>
        </p:blipFill>
        <p:spPr>
          <a:xfrm>
            <a:off x="7953375" y="44450"/>
            <a:ext cx="1190625" cy="1123950"/>
          </a:xfrm>
          <a:prstGeom prst="rect">
            <a:avLst/>
          </a:prstGeom>
        </p:spPr>
      </p:pic>
      <p:pic>
        <p:nvPicPr>
          <p:cNvPr id="7" name="图片 6"/>
          <p:cNvPicPr>
            <a:picLocks noChangeAspect="1"/>
          </p:cNvPicPr>
          <p:nvPr/>
        </p:nvPicPr>
        <p:blipFill>
          <a:blip r:embed="rId3"/>
          <a:stretch>
            <a:fillRect/>
          </a:stretch>
        </p:blipFill>
        <p:spPr>
          <a:xfrm>
            <a:off x="1259840" y="764540"/>
            <a:ext cx="6392545" cy="2330450"/>
          </a:xfrm>
          <a:prstGeom prst="rect">
            <a:avLst/>
          </a:prstGeom>
        </p:spPr>
      </p:pic>
      <p:sp>
        <p:nvSpPr>
          <p:cNvPr id="10" name="矩形 9"/>
          <p:cNvSpPr/>
          <p:nvPr/>
        </p:nvSpPr>
        <p:spPr>
          <a:xfrm>
            <a:off x="107950" y="3068955"/>
            <a:ext cx="8999855" cy="3032125"/>
          </a:xfrm>
          <a:prstGeom prst="rect">
            <a:avLst/>
          </a:prstGeom>
        </p:spPr>
        <p:txBody>
          <a:bodyPr wrap="square">
            <a:noAutofit/>
          </a:bodyPr>
          <a:p>
            <a:pPr marL="214630" indent="-214630">
              <a:lnSpc>
                <a:spcPct val="150000"/>
              </a:lnSpc>
              <a:buFont typeface="Wingdings" panose="05000000000000000000" pitchFamily="2" charset="2"/>
              <a:buChar char="p"/>
            </a:pPr>
            <a:r>
              <a:rPr lang="zh-CN" altLang="en-US" sz="1600" b="1" dirty="0">
                <a:solidFill>
                  <a:srgbClr val="C00000"/>
                </a:solidFill>
                <a:latin typeface="微软雅黑" panose="020B0503020204020204" charset="-122"/>
                <a:ea typeface="微软雅黑" panose="020B0503020204020204" charset="-122"/>
              </a:rPr>
              <a:t>研究方向</a:t>
            </a:r>
            <a:r>
              <a:rPr lang="zh-CN" altLang="en-US" sz="1600" b="1" dirty="0">
                <a:solidFill>
                  <a:prstClr val="black">
                    <a:lumMod val="65000"/>
                    <a:lumOff val="35000"/>
                  </a:prstClr>
                </a:solidFill>
                <a:latin typeface="微软雅黑" panose="020B0503020204020204" charset="-122"/>
                <a:ea typeface="微软雅黑" panose="020B0503020204020204" charset="-122"/>
              </a:rPr>
              <a:t>：</a:t>
            </a:r>
            <a:r>
              <a:rPr lang="zh-CN" altLang="en-US" sz="1600" b="1" dirty="0">
                <a:solidFill>
                  <a:srgbClr val="0070C0"/>
                </a:solidFill>
                <a:latin typeface="微软雅黑" panose="020B0503020204020204" charset="-122"/>
                <a:ea typeface="微软雅黑" panose="020B0503020204020204" charset="-122"/>
              </a:rPr>
              <a:t>方法层面：认知计算、机器学习、数据挖掘、深度学习以及面向数据</a:t>
            </a:r>
            <a:r>
              <a:rPr lang="en-US" altLang="zh-CN" sz="1600" b="1" dirty="0">
                <a:solidFill>
                  <a:srgbClr val="0070C0"/>
                </a:solidFill>
                <a:latin typeface="微软雅黑" panose="020B0503020204020204" charset="-122"/>
                <a:ea typeface="微软雅黑" panose="020B0503020204020204" charset="-122"/>
              </a:rPr>
              <a:t>/</a:t>
            </a:r>
            <a:r>
              <a:rPr lang="zh-CN" altLang="en-US" sz="1600" b="1" dirty="0">
                <a:solidFill>
                  <a:srgbClr val="0070C0"/>
                </a:solidFill>
                <a:latin typeface="微软雅黑" panose="020B0503020204020204" charset="-122"/>
                <a:ea typeface="微软雅黑" panose="020B0503020204020204" charset="-122"/>
              </a:rPr>
              <a:t>标签缺省的算法架构，包括半监督</a:t>
            </a:r>
            <a:r>
              <a:rPr lang="en-US" altLang="zh-CN" sz="1600" b="1" dirty="0">
                <a:solidFill>
                  <a:srgbClr val="0070C0"/>
                </a:solidFill>
                <a:latin typeface="微软雅黑" panose="020B0503020204020204" charset="-122"/>
                <a:ea typeface="微软雅黑" panose="020B0503020204020204" charset="-122"/>
              </a:rPr>
              <a:t>/</a:t>
            </a:r>
            <a:r>
              <a:rPr lang="zh-CN" altLang="en-US" sz="1600" b="1" dirty="0">
                <a:solidFill>
                  <a:srgbClr val="0070C0"/>
                </a:solidFill>
                <a:latin typeface="微软雅黑" panose="020B0503020204020204" charset="-122"/>
                <a:ea typeface="微软雅黑" panose="020B0503020204020204" charset="-122"/>
              </a:rPr>
              <a:t>无监督</a:t>
            </a:r>
            <a:r>
              <a:rPr lang="en-US" altLang="zh-CN" sz="1600" b="1" dirty="0">
                <a:solidFill>
                  <a:srgbClr val="0070C0"/>
                </a:solidFill>
                <a:latin typeface="微软雅黑" panose="020B0503020204020204" charset="-122"/>
                <a:ea typeface="微软雅黑" panose="020B0503020204020204" charset="-122"/>
              </a:rPr>
              <a:t>/</a:t>
            </a:r>
            <a:r>
              <a:rPr lang="zh-CN" altLang="en-US" sz="1600" b="1" dirty="0">
                <a:solidFill>
                  <a:srgbClr val="0070C0"/>
                </a:solidFill>
                <a:latin typeface="微软雅黑" panose="020B0503020204020204" charset="-122"/>
                <a:ea typeface="微软雅黑" panose="020B0503020204020204" charset="-122"/>
              </a:rPr>
              <a:t>弱监督</a:t>
            </a:r>
            <a:r>
              <a:rPr lang="en-US" altLang="zh-CN" sz="1600" b="1" dirty="0">
                <a:solidFill>
                  <a:srgbClr val="0070C0"/>
                </a:solidFill>
                <a:latin typeface="微软雅黑" panose="020B0503020204020204" charset="-122"/>
                <a:ea typeface="微软雅黑" panose="020B0503020204020204" charset="-122"/>
              </a:rPr>
              <a:t>/</a:t>
            </a:r>
            <a:r>
              <a:rPr lang="zh-CN" altLang="en-US" sz="1600" b="1" dirty="0">
                <a:solidFill>
                  <a:srgbClr val="0070C0"/>
                </a:solidFill>
                <a:latin typeface="微软雅黑" panose="020B0503020204020204" charset="-122"/>
                <a:ea typeface="微软雅黑" panose="020B0503020204020204" charset="-122"/>
              </a:rPr>
              <a:t>迁移学习等；应用层面：生物医学信息学，图像和信号处理，以及其他智慧医疗等</a:t>
            </a:r>
            <a:endParaRPr lang="zh-CN" altLang="en-US" sz="1600" b="1" dirty="0">
              <a:solidFill>
                <a:prstClr val="black">
                  <a:lumMod val="65000"/>
                  <a:lumOff val="35000"/>
                </a:prstClr>
              </a:solidFill>
              <a:latin typeface="微软雅黑" panose="020B0503020204020204" charset="-122"/>
              <a:ea typeface="微软雅黑" panose="020B0503020204020204" charset="-122"/>
            </a:endParaRPr>
          </a:p>
          <a:p>
            <a:pPr marL="214630" indent="-214630">
              <a:lnSpc>
                <a:spcPct val="150000"/>
              </a:lnSpc>
              <a:buFont typeface="Wingdings" panose="05000000000000000000" pitchFamily="2" charset="2"/>
              <a:buChar char="p"/>
            </a:pPr>
            <a:r>
              <a:rPr lang="zh-CN" altLang="en-US" sz="1600" b="1" dirty="0">
                <a:solidFill>
                  <a:srgbClr val="C00000"/>
                </a:solidFill>
                <a:latin typeface="微软雅黑" panose="020B0503020204020204" charset="-122"/>
                <a:ea typeface="微软雅黑" panose="020B0503020204020204" charset="-122"/>
                <a:sym typeface="+mn-ea"/>
              </a:rPr>
              <a:t>研究成果</a:t>
            </a:r>
            <a:r>
              <a:rPr lang="zh-CN" altLang="en-US" sz="1600" b="1" dirty="0">
                <a:solidFill>
                  <a:prstClr val="black">
                    <a:lumMod val="65000"/>
                    <a:lumOff val="35000"/>
                  </a:prstClr>
                </a:solidFill>
                <a:latin typeface="微软雅黑" panose="020B0503020204020204" charset="-122"/>
                <a:ea typeface="微软雅黑" panose="020B0503020204020204" charset="-122"/>
                <a:sym typeface="+mn-ea"/>
              </a:rPr>
              <a:t>：</a:t>
            </a:r>
            <a:r>
              <a:rPr sz="1600" b="1" dirty="0">
                <a:solidFill>
                  <a:schemeClr val="tx1"/>
                </a:solidFill>
                <a:latin typeface="微软雅黑" panose="020B0503020204020204" charset="-122"/>
                <a:ea typeface="微软雅黑" panose="020B0503020204020204" charset="-122"/>
                <a:sym typeface="+mn-ea"/>
              </a:rPr>
              <a:t>在IEEE JBHI、TCYB和TCDS等权威SCI期刊/国际会议上发表</a:t>
            </a:r>
            <a:r>
              <a:rPr lang="en-US" sz="1600" b="1" dirty="0">
                <a:solidFill>
                  <a:schemeClr val="tx1"/>
                </a:solidFill>
                <a:latin typeface="微软雅黑" panose="020B0503020204020204" charset="-122"/>
                <a:ea typeface="微软雅黑" panose="020B0503020204020204" charset="-122"/>
                <a:sym typeface="+mn-ea"/>
              </a:rPr>
              <a:t>SCI</a:t>
            </a:r>
            <a:r>
              <a:rPr sz="1600" b="1" dirty="0">
                <a:solidFill>
                  <a:schemeClr val="tx1"/>
                </a:solidFill>
                <a:latin typeface="微软雅黑" panose="020B0503020204020204" charset="-122"/>
                <a:ea typeface="微软雅黑" panose="020B0503020204020204" charset="-122"/>
                <a:sym typeface="+mn-ea"/>
              </a:rPr>
              <a:t>论文</a:t>
            </a:r>
            <a:r>
              <a:rPr lang="zh-CN" sz="1600" b="1" dirty="0">
                <a:solidFill>
                  <a:schemeClr val="tx1"/>
                </a:solidFill>
                <a:latin typeface="微软雅黑" panose="020B0503020204020204" charset="-122"/>
                <a:ea typeface="微软雅黑" panose="020B0503020204020204" charset="-122"/>
                <a:sym typeface="+mn-ea"/>
              </a:rPr>
              <a:t>多</a:t>
            </a:r>
            <a:r>
              <a:rPr lang="zh-CN" altLang="en-US" sz="1600" b="1" dirty="0">
                <a:solidFill>
                  <a:schemeClr val="tx1"/>
                </a:solidFill>
                <a:latin typeface="微软雅黑" panose="020B0503020204020204" charset="-122"/>
                <a:ea typeface="微软雅黑" panose="020B0503020204020204" charset="-122"/>
                <a:sym typeface="+mn-ea"/>
              </a:rPr>
              <a:t>篇</a:t>
            </a:r>
            <a:r>
              <a:rPr lang="zh-CN" sz="1600" b="1" dirty="0">
                <a:solidFill>
                  <a:schemeClr val="tx1"/>
                </a:solidFill>
                <a:latin typeface="微软雅黑" panose="020B0503020204020204" charset="-122"/>
                <a:ea typeface="微软雅黑" panose="020B0503020204020204" charset="-122"/>
                <a:sym typeface="+mn-ea"/>
              </a:rPr>
              <a:t>，相关工作被包括Nature子刊、IEEE汇刊的等多次正面评价，谷歌学术被引超过</a:t>
            </a:r>
            <a:r>
              <a:rPr lang="en-US" altLang="zh-CN" sz="1600" b="1" dirty="0">
                <a:solidFill>
                  <a:schemeClr val="tx1"/>
                </a:solidFill>
                <a:latin typeface="微软雅黑" panose="020B0503020204020204" charset="-122"/>
                <a:ea typeface="微软雅黑" panose="020B0503020204020204" charset="-122"/>
                <a:sym typeface="+mn-ea"/>
              </a:rPr>
              <a:t>1000</a:t>
            </a:r>
            <a:r>
              <a:rPr lang="zh-CN" altLang="en-US" sz="1600" b="1" dirty="0">
                <a:solidFill>
                  <a:schemeClr val="tx1"/>
                </a:solidFill>
                <a:latin typeface="微软雅黑" panose="020B0503020204020204" charset="-122"/>
                <a:ea typeface="微软雅黑" panose="020B0503020204020204" charset="-122"/>
                <a:sym typeface="+mn-ea"/>
              </a:rPr>
              <a:t>次，</a:t>
            </a:r>
            <a:r>
              <a:rPr lang="en-US" altLang="zh-CN" sz="1600" b="1" dirty="0">
                <a:solidFill>
                  <a:schemeClr val="tx1"/>
                </a:solidFill>
                <a:latin typeface="微软雅黑" panose="020B0503020204020204" charset="-122"/>
                <a:ea typeface="微软雅黑" panose="020B0503020204020204" charset="-122"/>
                <a:sym typeface="+mn-ea"/>
              </a:rPr>
              <a:t>H</a:t>
            </a:r>
            <a:r>
              <a:rPr lang="zh-CN" altLang="en-US" sz="1600" b="1" dirty="0">
                <a:solidFill>
                  <a:schemeClr val="tx1"/>
                </a:solidFill>
                <a:latin typeface="微软雅黑" panose="020B0503020204020204" charset="-122"/>
                <a:ea typeface="微软雅黑" panose="020B0503020204020204" charset="-122"/>
                <a:sym typeface="+mn-ea"/>
              </a:rPr>
              <a:t>因子</a:t>
            </a:r>
            <a:r>
              <a:rPr lang="en-US" altLang="zh-CN" sz="1600" b="1" dirty="0">
                <a:solidFill>
                  <a:schemeClr val="tx1"/>
                </a:solidFill>
                <a:latin typeface="微软雅黑" panose="020B0503020204020204" charset="-122"/>
                <a:ea typeface="微软雅黑" panose="020B0503020204020204" charset="-122"/>
                <a:sym typeface="+mn-ea"/>
              </a:rPr>
              <a:t>20</a:t>
            </a:r>
            <a:endParaRPr lang="zh-CN" sz="1600" b="1" dirty="0">
              <a:solidFill>
                <a:schemeClr val="tx1"/>
              </a:solidFill>
              <a:latin typeface="微软雅黑" panose="020B0503020204020204" charset="-122"/>
              <a:ea typeface="微软雅黑" panose="020B0503020204020204" charset="-122"/>
              <a:sym typeface="+mn-ea"/>
            </a:endParaRPr>
          </a:p>
          <a:p>
            <a:pPr marL="214630" indent="-214630">
              <a:lnSpc>
                <a:spcPct val="150000"/>
              </a:lnSpc>
              <a:buFont typeface="Wingdings" panose="05000000000000000000" pitchFamily="2" charset="2"/>
              <a:buChar char="p"/>
            </a:pPr>
            <a:r>
              <a:rPr lang="zh-CN" altLang="en-US" sz="1600" b="1" dirty="0">
                <a:solidFill>
                  <a:srgbClr val="C00000"/>
                </a:solidFill>
                <a:latin typeface="微软雅黑" panose="020B0503020204020204" charset="-122"/>
                <a:ea typeface="微软雅黑" panose="020B0503020204020204" charset="-122"/>
              </a:rPr>
              <a:t>获得奖励</a:t>
            </a:r>
            <a:r>
              <a:rPr lang="zh-CN" altLang="en-US" sz="1600" b="1" dirty="0">
                <a:solidFill>
                  <a:prstClr val="black">
                    <a:lumMod val="65000"/>
                    <a:lumOff val="35000"/>
                  </a:prstClr>
                </a:solidFill>
                <a:latin typeface="微软雅黑" panose="020B0503020204020204" charset="-122"/>
                <a:ea typeface="微软雅黑" panose="020B0503020204020204" charset="-122"/>
              </a:rPr>
              <a:t>：</a:t>
            </a:r>
            <a:r>
              <a:rPr sz="1600" b="1" dirty="0">
                <a:solidFill>
                  <a:schemeClr val="tx1"/>
                </a:solidFill>
                <a:latin typeface="微软雅黑" panose="020B0503020204020204" charset="-122"/>
                <a:ea typeface="微软雅黑" panose="020B0503020204020204" charset="-122"/>
              </a:rPr>
              <a:t>2018年Intel InnovateFPGA全球创新大赛大中华区决赛银牌及一等奖</a:t>
            </a:r>
            <a:r>
              <a:rPr lang="zh-CN" sz="1600" b="1" dirty="0">
                <a:solidFill>
                  <a:schemeClr val="tx1"/>
                </a:solidFill>
                <a:latin typeface="微软雅黑" panose="020B0503020204020204" charset="-122"/>
                <a:ea typeface="微软雅黑" panose="020B0503020204020204" charset="-122"/>
              </a:rPr>
              <a:t>，</a:t>
            </a:r>
            <a:r>
              <a:rPr lang="zh-CN" altLang="en-US" sz="1600" b="1" dirty="0">
                <a:solidFill>
                  <a:schemeClr val="tx1"/>
                </a:solidFill>
                <a:latin typeface="微软雅黑" panose="020B0503020204020204" charset="-122"/>
                <a:ea typeface="微软雅黑" panose="020B0503020204020204" charset="-122"/>
              </a:rPr>
              <a:t>香港城市大学杰出学术表现奖</a:t>
            </a:r>
            <a:r>
              <a:rPr lang="en-US" altLang="zh-CN" sz="1600" b="1" dirty="0">
                <a:solidFill>
                  <a:schemeClr val="tx1"/>
                </a:solidFill>
                <a:latin typeface="微软雅黑" panose="020B0503020204020204" charset="-122"/>
                <a:ea typeface="微软雅黑" panose="020B0503020204020204" charset="-122"/>
              </a:rPr>
              <a:t>/</a:t>
            </a:r>
            <a:r>
              <a:rPr lang="zh-CN" altLang="en-US" sz="1600" b="1" dirty="0">
                <a:solidFill>
                  <a:schemeClr val="tx1"/>
                </a:solidFill>
                <a:latin typeface="微软雅黑" panose="020B0503020204020204" charset="-122"/>
                <a:ea typeface="微软雅黑" panose="020B0503020204020204" charset="-122"/>
              </a:rPr>
              <a:t>研究学费奖学金（</a:t>
            </a:r>
            <a:r>
              <a:rPr lang="en-US" altLang="zh-CN" sz="1600" b="1" dirty="0">
                <a:solidFill>
                  <a:schemeClr val="tx1"/>
                </a:solidFill>
                <a:latin typeface="微软雅黑" panose="020B0503020204020204" charset="-122"/>
                <a:ea typeface="微软雅黑" panose="020B0503020204020204" charset="-122"/>
              </a:rPr>
              <a:t>2020/2021/2022</a:t>
            </a:r>
            <a:r>
              <a:rPr lang="zh-CN" altLang="en-US" sz="1600" b="1" dirty="0">
                <a:solidFill>
                  <a:schemeClr val="tx1"/>
                </a:solidFill>
                <a:latin typeface="微软雅黑" panose="020B0503020204020204" charset="-122"/>
                <a:ea typeface="微软雅黑" panose="020B0503020204020204" charset="-122"/>
              </a:rPr>
              <a:t>）</a:t>
            </a:r>
            <a:r>
              <a:rPr sz="1600" b="1" dirty="0">
                <a:solidFill>
                  <a:schemeClr val="tx1"/>
                </a:solidFill>
                <a:latin typeface="微软雅黑" panose="020B0503020204020204" charset="-122"/>
                <a:ea typeface="微软雅黑" panose="020B0503020204020204" charset="-122"/>
              </a:rPr>
              <a:t>等</a:t>
            </a:r>
            <a:endParaRPr lang="zh-CN" altLang="en-US" sz="1600" b="1" dirty="0">
              <a:solidFill>
                <a:schemeClr val="tx1"/>
              </a:solidFill>
              <a:latin typeface="微软雅黑" panose="020B0503020204020204" charset="-122"/>
              <a:ea typeface="微软雅黑" panose="020B0503020204020204" charset="-122"/>
            </a:endParaRPr>
          </a:p>
          <a:p>
            <a:pPr marL="214630" indent="-214630">
              <a:lnSpc>
                <a:spcPct val="150000"/>
              </a:lnSpc>
              <a:buFont typeface="Wingdings" panose="05000000000000000000" pitchFamily="2" charset="2"/>
              <a:buChar char="p"/>
            </a:pPr>
            <a:r>
              <a:rPr lang="zh-CN" altLang="en-US" sz="1600" b="1" dirty="0">
                <a:solidFill>
                  <a:srgbClr val="C00000"/>
                </a:solidFill>
                <a:latin typeface="微软雅黑" panose="020B0503020204020204" charset="-122"/>
                <a:ea typeface="微软雅黑" panose="020B0503020204020204" charset="-122"/>
                <a:sym typeface="+mn-ea"/>
              </a:rPr>
              <a:t>学术兼职</a:t>
            </a:r>
            <a:r>
              <a:rPr lang="zh-CN" altLang="en-US" sz="1600" b="1" dirty="0">
                <a:solidFill>
                  <a:prstClr val="black">
                    <a:lumMod val="65000"/>
                    <a:lumOff val="35000"/>
                  </a:prstClr>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Frontiers in Neuroscience/Frontiers in Computational Neuroscience客座编辑，ISMSI 2025</a:t>
            </a:r>
            <a:r>
              <a:rPr lang="en-US" altLang="zh-CN" sz="1600" b="1" dirty="0">
                <a:solidFill>
                  <a:schemeClr val="tx1"/>
                </a:solidFill>
                <a:latin typeface="微软雅黑" panose="020B0503020204020204" charset="-122"/>
                <a:ea typeface="微软雅黑" panose="020B0503020204020204" charset="-122"/>
                <a:sym typeface="+mn-ea"/>
              </a:rPr>
              <a:t>/ICONIP2022/ICCCN2022</a:t>
            </a:r>
            <a:r>
              <a:rPr lang="zh-CN" altLang="en-US" sz="1600" b="1" dirty="0">
                <a:solidFill>
                  <a:schemeClr val="tx1"/>
                </a:solidFill>
                <a:latin typeface="微软雅黑" panose="020B0503020204020204" charset="-122"/>
                <a:ea typeface="微软雅黑" panose="020B0503020204020204" charset="-122"/>
                <a:sym typeface="+mn-ea"/>
              </a:rPr>
              <a:t>等国际会议程序委员会</a:t>
            </a:r>
            <a:endParaRPr lang="zh-CN" altLang="en-US" sz="1600" b="1" dirty="0">
              <a:solidFill>
                <a:schemeClr val="tx1"/>
              </a:solidFill>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560" y="45085"/>
            <a:ext cx="8924925" cy="5295900"/>
          </a:xfrm>
          <a:prstGeom prst="rect">
            <a:avLst/>
          </a:prstGeom>
        </p:spPr>
      </p:pic>
      <p:pic>
        <p:nvPicPr>
          <p:cNvPr id="3" name="图片 2"/>
          <p:cNvPicPr>
            <a:picLocks noChangeAspect="1"/>
          </p:cNvPicPr>
          <p:nvPr/>
        </p:nvPicPr>
        <p:blipFill>
          <a:blip r:embed="rId2"/>
          <a:stretch>
            <a:fillRect/>
          </a:stretch>
        </p:blipFill>
        <p:spPr>
          <a:xfrm>
            <a:off x="545465" y="3429635"/>
            <a:ext cx="4429125" cy="1819275"/>
          </a:xfrm>
          <a:prstGeom prst="rect">
            <a:avLst/>
          </a:prstGeom>
        </p:spPr>
      </p:pic>
      <p:pic>
        <p:nvPicPr>
          <p:cNvPr id="4" name="图片 3"/>
          <p:cNvPicPr>
            <a:picLocks noChangeAspect="1"/>
          </p:cNvPicPr>
          <p:nvPr/>
        </p:nvPicPr>
        <p:blipFill>
          <a:blip r:embed="rId3"/>
          <a:stretch>
            <a:fillRect/>
          </a:stretch>
        </p:blipFill>
        <p:spPr>
          <a:xfrm>
            <a:off x="5580380" y="2565400"/>
            <a:ext cx="2552700" cy="3390900"/>
          </a:xfrm>
          <a:prstGeom prst="rect">
            <a:avLst/>
          </a:prstGeom>
        </p:spPr>
      </p:pic>
      <p:pic>
        <p:nvPicPr>
          <p:cNvPr id="5" name="图片 4"/>
          <p:cNvPicPr>
            <a:picLocks noChangeAspect="1"/>
          </p:cNvPicPr>
          <p:nvPr/>
        </p:nvPicPr>
        <p:blipFill>
          <a:blip r:embed="rId4"/>
          <a:stretch>
            <a:fillRect/>
          </a:stretch>
        </p:blipFill>
        <p:spPr>
          <a:xfrm>
            <a:off x="5652135" y="6021705"/>
            <a:ext cx="2486025" cy="476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38125" y="814070"/>
            <a:ext cx="8667750" cy="52292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0170" y="571500"/>
            <a:ext cx="8963025" cy="5715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2070" y="547370"/>
            <a:ext cx="9039225" cy="57626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66700" y="600075"/>
            <a:ext cx="8610600" cy="56578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9220" y="647700"/>
            <a:ext cx="8924925" cy="5562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9695" y="704850"/>
            <a:ext cx="8943975" cy="54483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7795" y="633095"/>
            <a:ext cx="8867775" cy="55911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6370" y="1181100"/>
            <a:ext cx="8810625" cy="4495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6845" y="947420"/>
            <a:ext cx="8829675" cy="49625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理论课程评分</a:t>
            </a:r>
            <a:r>
              <a:rPr lang="zh-CN" altLang="en-US" dirty="0"/>
              <a:t>比例</a:t>
            </a:r>
            <a:endParaRPr lang="zh-CN" altLang="en-US" dirty="0"/>
          </a:p>
        </p:txBody>
      </p:sp>
      <p:sp>
        <p:nvSpPr>
          <p:cNvPr id="3" name="Content Placeholder 2"/>
          <p:cNvSpPr>
            <a:spLocks noGrp="1"/>
          </p:cNvSpPr>
          <p:nvPr>
            <p:ph idx="1"/>
          </p:nvPr>
        </p:nvSpPr>
        <p:spPr>
          <a:xfrm>
            <a:off x="457200" y="1774825"/>
            <a:ext cx="8229600" cy="4351655"/>
          </a:xfrm>
        </p:spPr>
        <p:txBody>
          <a:bodyPr/>
          <a:lstStyle/>
          <a:p>
            <a:r>
              <a:rPr lang="en-US" dirty="0"/>
              <a:t>Attendance: 30%</a:t>
            </a:r>
            <a:endParaRPr lang="en-US" dirty="0"/>
          </a:p>
          <a:p>
            <a:endParaRPr lang="en-US" dirty="0"/>
          </a:p>
          <a:p>
            <a:r>
              <a:rPr lang="en-US" dirty="0"/>
              <a:t>Final exam: 70%</a:t>
            </a:r>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7650" y="676275"/>
            <a:ext cx="8648700" cy="55054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970" y="666750"/>
            <a:ext cx="9115425" cy="5524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85775" y="609600"/>
            <a:ext cx="8172450" cy="5638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5275" y="880745"/>
            <a:ext cx="8553450" cy="50958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33375" y="671195"/>
            <a:ext cx="8477250" cy="55149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7795" y="528320"/>
            <a:ext cx="8867775" cy="58007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0" y="623570"/>
            <a:ext cx="8839200" cy="56102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37820" y="704850"/>
            <a:ext cx="8467725" cy="54483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6845" y="819150"/>
            <a:ext cx="8829675" cy="52197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3995" y="762000"/>
            <a:ext cx="8715375" cy="5334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实验课程评分</a:t>
            </a:r>
            <a:r>
              <a:rPr lang="zh-CN" altLang="en-US" dirty="0"/>
              <a:t>细则</a:t>
            </a:r>
            <a:endParaRPr lang="zh-CN" altLang="en-US" dirty="0"/>
          </a:p>
        </p:txBody>
      </p:sp>
      <p:sp>
        <p:nvSpPr>
          <p:cNvPr id="5" name="Content Placeholder 2"/>
          <p:cNvSpPr>
            <a:spLocks noGrp="1"/>
          </p:cNvSpPr>
          <p:nvPr>
            <p:ph idx="1"/>
          </p:nvPr>
        </p:nvSpPr>
        <p:spPr>
          <a:xfrm>
            <a:off x="457200" y="1774825"/>
            <a:ext cx="8229600" cy="4351655"/>
          </a:xfrm>
        </p:spPr>
        <p:txBody>
          <a:bodyPr/>
          <a:p>
            <a:r>
              <a:rPr lang="en-US" dirty="0"/>
              <a:t>Attendance: 10%</a:t>
            </a:r>
            <a:endParaRPr lang="en-US" dirty="0"/>
          </a:p>
          <a:p>
            <a:endParaRPr lang="en-US" dirty="0"/>
          </a:p>
          <a:p>
            <a:r>
              <a:rPr lang="en-US" dirty="0"/>
              <a:t>Programming &amp; report: 30% (6*5%)</a:t>
            </a:r>
            <a:endParaRPr lang="en-US" dirty="0"/>
          </a:p>
          <a:p>
            <a:endParaRPr lang="en-US" dirty="0"/>
          </a:p>
          <a:p>
            <a:r>
              <a:rPr lang="en-US" dirty="0"/>
              <a:t>Final </a:t>
            </a:r>
            <a:r>
              <a:rPr lang="en-US" dirty="0"/>
              <a:t>project report</a:t>
            </a:r>
            <a:r>
              <a:rPr lang="zh-CN" altLang="en-US" dirty="0"/>
              <a:t>：</a:t>
            </a:r>
            <a:r>
              <a:rPr lang="en-US" altLang="zh-CN" dirty="0"/>
              <a:t>6</a:t>
            </a:r>
            <a:r>
              <a:rPr lang="en-US" altLang="zh-CN" dirty="0"/>
              <a:t>0%</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5420" y="800100"/>
            <a:ext cx="8772525" cy="52578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1450" y="814070"/>
            <a:ext cx="8801100" cy="52292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7175" y="733425"/>
            <a:ext cx="8629650" cy="53911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0" y="718820"/>
            <a:ext cx="8839200" cy="5419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9220" y="642620"/>
            <a:ext cx="8924925" cy="55721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0" y="709295"/>
            <a:ext cx="8991600" cy="54387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1557020"/>
            <a:ext cx="4196715" cy="2790190"/>
          </a:xfrm>
          <a:prstGeom prst="rect">
            <a:avLst/>
          </a:prstGeom>
        </p:spPr>
      </p:pic>
      <p:pic>
        <p:nvPicPr>
          <p:cNvPr id="5" name="图片 4"/>
          <p:cNvPicPr>
            <a:picLocks noChangeAspect="1"/>
          </p:cNvPicPr>
          <p:nvPr/>
        </p:nvPicPr>
        <p:blipFill>
          <a:blip r:embed="rId2"/>
          <a:srcRect t="15924"/>
          <a:stretch>
            <a:fillRect/>
          </a:stretch>
        </p:blipFill>
        <p:spPr>
          <a:xfrm>
            <a:off x="586105" y="44450"/>
            <a:ext cx="8059420" cy="1233805"/>
          </a:xfrm>
          <a:prstGeom prst="rect">
            <a:avLst/>
          </a:prstGeom>
        </p:spPr>
      </p:pic>
      <p:pic>
        <p:nvPicPr>
          <p:cNvPr id="7" name="图片 6"/>
          <p:cNvPicPr>
            <a:picLocks noChangeAspect="1"/>
          </p:cNvPicPr>
          <p:nvPr/>
        </p:nvPicPr>
        <p:blipFill>
          <a:blip r:embed="rId3"/>
          <a:stretch>
            <a:fillRect/>
          </a:stretch>
        </p:blipFill>
        <p:spPr>
          <a:xfrm>
            <a:off x="1259205" y="4314190"/>
            <a:ext cx="6713220" cy="2543810"/>
          </a:xfrm>
          <a:prstGeom prst="rect">
            <a:avLst/>
          </a:prstGeom>
        </p:spPr>
      </p:pic>
      <p:pic>
        <p:nvPicPr>
          <p:cNvPr id="8" name="图片 7"/>
          <p:cNvPicPr>
            <a:picLocks noChangeAspect="1"/>
          </p:cNvPicPr>
          <p:nvPr/>
        </p:nvPicPr>
        <p:blipFill>
          <a:blip r:embed="rId4"/>
          <a:stretch>
            <a:fillRect/>
          </a:stretch>
        </p:blipFill>
        <p:spPr>
          <a:xfrm>
            <a:off x="3923665" y="1628775"/>
            <a:ext cx="2338705" cy="2284730"/>
          </a:xfrm>
          <a:prstGeom prst="rect">
            <a:avLst/>
          </a:prstGeom>
        </p:spPr>
      </p:pic>
      <p:pic>
        <p:nvPicPr>
          <p:cNvPr id="9" name="图片 8"/>
          <p:cNvPicPr>
            <a:picLocks noChangeAspect="1"/>
          </p:cNvPicPr>
          <p:nvPr/>
        </p:nvPicPr>
        <p:blipFill>
          <a:blip r:embed="rId5"/>
          <a:stretch>
            <a:fillRect/>
          </a:stretch>
        </p:blipFill>
        <p:spPr>
          <a:xfrm>
            <a:off x="6155690" y="1268730"/>
            <a:ext cx="2948940" cy="30168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8745" y="676275"/>
            <a:ext cx="8905875" cy="55054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1925" y="671195"/>
            <a:ext cx="8820150" cy="5514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 y="671195"/>
            <a:ext cx="8858250" cy="5514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3886" y="1184434"/>
            <a:ext cx="7764304" cy="4123055"/>
          </a:xfrm>
          <a:prstGeom prst="rect">
            <a:avLst/>
          </a:prstGeom>
          <a:noFill/>
        </p:spPr>
        <p:txBody>
          <a:bodyPr wrap="square" rtlCol="0">
            <a:spAutoFit/>
          </a:bodyPr>
          <a:p>
            <a:pPr algn="ctr"/>
            <a:r>
              <a:rPr lang="en-US" sz="2100" b="1" dirty="0">
                <a:sym typeface="+mn-ea"/>
              </a:rPr>
              <a:t>Final project</a:t>
            </a:r>
            <a:r>
              <a:rPr lang="en-US" altLang="zh-CN" sz="2100" b="1"/>
              <a:t> (60%)</a:t>
            </a:r>
            <a:endParaRPr lang="en-US" altLang="zh-CN" sz="2100" b="1"/>
          </a:p>
          <a:p>
            <a:endParaRPr lang="en-US" altLang="zh-CN" sz="100"/>
          </a:p>
          <a:p>
            <a:r>
              <a:rPr lang="en-US" altLang="zh-CN" sz="1500"/>
              <a:t>Requirements:</a:t>
            </a:r>
            <a:endParaRPr lang="en-US" altLang="zh-CN" sz="1500"/>
          </a:p>
          <a:p>
            <a:endParaRPr lang="en-US" altLang="zh-CN" sz="1500"/>
          </a:p>
          <a:p>
            <a:pPr marL="342900" indent="-342900">
              <a:buFont typeface="Wingdings" panose="05000000000000000000" charset="0"/>
              <a:buChar char="l"/>
            </a:pPr>
            <a:r>
              <a:rPr lang="en-US" altLang="zh-CN" sz="1500"/>
              <a:t>Topic: </a:t>
            </a:r>
            <a:r>
              <a:rPr lang="en-US" altLang="zh-CN" sz="1500">
                <a:solidFill>
                  <a:srgbClr val="FF0000"/>
                </a:solidFill>
              </a:rPr>
              <a:t>Related to </a:t>
            </a:r>
            <a:r>
              <a:rPr lang="en-US" altLang="zh-CN" sz="1500">
                <a:solidFill>
                  <a:srgbClr val="FF0000"/>
                </a:solidFill>
              </a:rPr>
              <a:t>digital image processing</a:t>
            </a:r>
            <a:endParaRPr lang="en-US" altLang="zh-CN" sz="1500">
              <a:solidFill>
                <a:srgbClr val="FF0000"/>
              </a:solidFill>
            </a:endParaRPr>
          </a:p>
          <a:p>
            <a:pPr marL="342900" indent="-342900">
              <a:buFont typeface="Wingdings" panose="05000000000000000000" charset="0"/>
              <a:buChar char="l"/>
            </a:pPr>
            <a:endParaRPr lang="en-US" altLang="zh-CN" sz="1500">
              <a:solidFill>
                <a:srgbClr val="FF0000"/>
              </a:solidFill>
            </a:endParaRPr>
          </a:p>
          <a:p>
            <a:pPr marL="342900" indent="-342900">
              <a:buFont typeface="Wingdings" panose="05000000000000000000" charset="0"/>
              <a:buChar char="l"/>
            </a:pPr>
            <a:r>
              <a:rPr lang="en-US" altLang="zh-CN" sz="1500"/>
              <a:t>Team: </a:t>
            </a:r>
            <a:r>
              <a:rPr lang="en-US" altLang="zh-CN" sz="1500">
                <a:solidFill>
                  <a:srgbClr val="FF0000"/>
                </a:solidFill>
              </a:rPr>
              <a:t>2~3</a:t>
            </a:r>
            <a:r>
              <a:rPr lang="en-US" altLang="zh-CN" sz="1500"/>
              <a:t> teammates</a:t>
            </a:r>
            <a:endParaRPr lang="en-US" altLang="zh-CN" sz="1500"/>
          </a:p>
          <a:p>
            <a:pPr marL="342900" indent="-342900">
              <a:buFont typeface="Wingdings" panose="05000000000000000000" charset="0"/>
              <a:buChar char="l"/>
            </a:pPr>
            <a:endParaRPr lang="en-US" altLang="zh-CN" sz="1500"/>
          </a:p>
          <a:p>
            <a:pPr marL="342900" indent="-342900">
              <a:buFont typeface="Wingdings" panose="05000000000000000000" charset="0"/>
              <a:buChar char="l"/>
            </a:pPr>
            <a:r>
              <a:rPr lang="en-US" altLang="zh-CN" sz="1500"/>
              <a:t>Language: Chinese or English? NA. You can also use French or Russian if you want. Article in </a:t>
            </a:r>
            <a:r>
              <a:rPr lang="en-US" altLang="zh-CN" sz="1500">
                <a:solidFill>
                  <a:srgbClr val="FF0000"/>
                </a:solidFill>
              </a:rPr>
              <a:t>Fluent English</a:t>
            </a:r>
            <a:r>
              <a:rPr lang="en-US" altLang="zh-CN" sz="1500"/>
              <a:t> could help you obtain a higher score (3~4%). </a:t>
            </a:r>
            <a:endParaRPr lang="en-US" altLang="zh-CN" sz="1500"/>
          </a:p>
          <a:p>
            <a:pPr marL="342900" indent="-342900">
              <a:buFont typeface="Wingdings" panose="05000000000000000000" charset="0"/>
              <a:buChar char="l"/>
            </a:pPr>
            <a:endParaRPr lang="en-US" altLang="zh-CN" sz="1500"/>
          </a:p>
          <a:p>
            <a:pPr marL="342900" indent="-342900">
              <a:buFont typeface="Wingdings" panose="05000000000000000000" charset="0"/>
              <a:buChar char="l"/>
            </a:pPr>
            <a:r>
              <a:rPr lang="en-US" altLang="zh-CN" sz="1500"/>
              <a:t>Length or pages: NA. Your score depends on your workload. </a:t>
            </a:r>
            <a:endParaRPr lang="en-US" altLang="zh-CN" sz="1500"/>
          </a:p>
          <a:p>
            <a:pPr marL="342900" indent="-342900">
              <a:buFont typeface="Wingdings" panose="05000000000000000000" charset="0"/>
              <a:buChar char="l"/>
            </a:pPr>
            <a:endParaRPr lang="en-US" altLang="zh-CN" sz="1500"/>
          </a:p>
          <a:p>
            <a:pPr marL="342900" indent="-342900">
              <a:buFont typeface="Wingdings" panose="05000000000000000000" charset="0"/>
              <a:buChar char="l"/>
            </a:pPr>
            <a:r>
              <a:rPr lang="en-US" altLang="zh-CN" sz="1500">
                <a:solidFill>
                  <a:srgbClr val="FF0000"/>
                </a:solidFill>
              </a:rPr>
              <a:t>Oral presentations </a:t>
            </a:r>
            <a:r>
              <a:rPr lang="en-US" altLang="zh-CN" sz="1500"/>
              <a:t>are a plus (with a harsh Q&amp;A) from week 9</a:t>
            </a:r>
            <a:endParaRPr lang="en-US" altLang="zh-CN" sz="1500"/>
          </a:p>
          <a:p>
            <a:pPr marL="342900" indent="-342900">
              <a:buFont typeface="Wingdings" panose="05000000000000000000" charset="0"/>
              <a:buChar char="l"/>
            </a:pPr>
            <a:endParaRPr lang="en-US" altLang="zh-CN" sz="1500"/>
          </a:p>
          <a:p>
            <a:pPr marL="342900" indent="-342900">
              <a:buFont typeface="Wingdings" panose="05000000000000000000" charset="0"/>
              <a:buChar char="l"/>
            </a:pPr>
            <a:r>
              <a:rPr lang="en-US" altLang="zh-CN" sz="1500">
                <a:solidFill>
                  <a:srgbClr val="FF0000"/>
                </a:solidFill>
              </a:rPr>
              <a:t>The hard deadline for ALL reports is </a:t>
            </a:r>
            <a:r>
              <a:rPr lang="en-US" altLang="zh-CN" sz="1500">
                <a:solidFill>
                  <a:srgbClr val="FF0000"/>
                </a:solidFill>
                <a:highlight>
                  <a:srgbClr val="FFFF00"/>
                </a:highlight>
              </a:rPr>
              <a:t>Week 18, Wednesday, Jan 1 @ 6pm</a:t>
            </a:r>
            <a:r>
              <a:rPr lang="en-US" altLang="zh-CN" sz="1500">
                <a:solidFill>
                  <a:srgbClr val="FF0000"/>
                </a:solidFill>
              </a:rPr>
              <a:t>. Any work submitted after this deadline will not be graded. </a:t>
            </a:r>
            <a:endParaRPr lang="en-US" altLang="zh-CN" sz="1500">
              <a:solidFill>
                <a:srgbClr val="FF0000"/>
              </a:solidFill>
            </a:endParaRPr>
          </a:p>
          <a:p>
            <a:pPr indent="0">
              <a:buFont typeface="Wingdings" panose="05000000000000000000" charset="0"/>
              <a:buNone/>
            </a:pPr>
            <a:endParaRPr lang="en-US" altLang="zh-CN" sz="150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9550" y="633095"/>
            <a:ext cx="8724900" cy="55911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7650" y="528320"/>
            <a:ext cx="8648700" cy="58007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80670" y="552450"/>
            <a:ext cx="8582025" cy="57531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90525" y="619125"/>
            <a:ext cx="8362950" cy="56197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5420" y="747395"/>
            <a:ext cx="8772525" cy="53625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4945" y="638175"/>
            <a:ext cx="8753475" cy="55816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9220" y="571500"/>
            <a:ext cx="8924925" cy="5715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5250" y="756920"/>
            <a:ext cx="8953500" cy="53435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0" y="1233170"/>
            <a:ext cx="8534400" cy="43910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85750" y="666750"/>
            <a:ext cx="8572500" cy="5524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61925" y="228600"/>
            <a:ext cx="8820150" cy="64008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7795" y="695325"/>
            <a:ext cx="8867775" cy="54673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0975" y="666750"/>
            <a:ext cx="8782050" cy="55245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b="768"/>
          <a:stretch>
            <a:fillRect/>
          </a:stretch>
        </p:blipFill>
        <p:spPr>
          <a:xfrm>
            <a:off x="185420" y="575945"/>
            <a:ext cx="8772525" cy="566166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47345" y="775970"/>
            <a:ext cx="8448675" cy="53054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 y="842645"/>
            <a:ext cx="8858250" cy="51720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4470" y="928370"/>
            <a:ext cx="8734425" cy="500062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47345" y="785495"/>
            <a:ext cx="8448675" cy="52863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90525" y="718820"/>
            <a:ext cx="8362950" cy="54197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3825" y="676275"/>
            <a:ext cx="8896350" cy="55054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0170" y="652145"/>
            <a:ext cx="8963025" cy="55530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76250" y="352425"/>
            <a:ext cx="8191500" cy="615315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0500" y="809625"/>
            <a:ext cx="8763000" cy="52387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 y="633095"/>
            <a:ext cx="8858250" cy="55911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0025" y="866775"/>
            <a:ext cx="8743950" cy="51244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7795" y="671195"/>
            <a:ext cx="8867775" cy="55149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6370" y="666750"/>
            <a:ext cx="8810625" cy="55245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76225" y="704850"/>
            <a:ext cx="8591550" cy="54483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4945" y="676275"/>
            <a:ext cx="8753475" cy="55054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0025" y="714375"/>
            <a:ext cx="8743950" cy="54292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9075" y="766445"/>
            <a:ext cx="8705850" cy="532447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 y="685800"/>
            <a:ext cx="8858250" cy="548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3886" y="1184434"/>
            <a:ext cx="7764304" cy="4584700"/>
          </a:xfrm>
          <a:prstGeom prst="rect">
            <a:avLst/>
          </a:prstGeom>
          <a:noFill/>
        </p:spPr>
        <p:txBody>
          <a:bodyPr wrap="square" rtlCol="0">
            <a:spAutoFit/>
          </a:bodyPr>
          <a:p>
            <a:pPr algn="ctr"/>
            <a:r>
              <a:rPr lang="en-US" sz="2100" b="1" dirty="0">
                <a:sym typeface="+mn-ea"/>
              </a:rPr>
              <a:t>Final project</a:t>
            </a:r>
            <a:r>
              <a:rPr lang="en-US" altLang="zh-CN" sz="2100" b="1">
                <a:sym typeface="+mn-ea"/>
              </a:rPr>
              <a:t> (60%)</a:t>
            </a:r>
            <a:endParaRPr lang="en-US" altLang="zh-CN" sz="2100" b="1"/>
          </a:p>
          <a:p>
            <a:pPr algn="ctr"/>
            <a:endParaRPr lang="en-US" altLang="zh-CN" sz="100"/>
          </a:p>
          <a:p>
            <a:r>
              <a:rPr lang="en-US" altLang="zh-CN" sz="1500"/>
              <a:t>Contents: </a:t>
            </a:r>
            <a:endParaRPr lang="en-US" altLang="zh-CN" sz="1500"/>
          </a:p>
          <a:p>
            <a:endParaRPr lang="en-US" altLang="zh-CN" sz="1500"/>
          </a:p>
          <a:p>
            <a:pPr marL="342900" indent="-342900">
              <a:buFont typeface="Wingdings" panose="05000000000000000000" charset="0"/>
              <a:buChar char="l"/>
            </a:pPr>
            <a:r>
              <a:rPr lang="en-US" altLang="zh-CN" sz="1500" b="1"/>
              <a:t>Level 2</a:t>
            </a:r>
            <a:r>
              <a:rPr lang="en-US" altLang="zh-CN" sz="1500"/>
              <a:t> (general score): A survey or summary for one specific image processing topic, including but not limited to related works in recent years, theory, drawbacks, applications, potentials in the future, etc.</a:t>
            </a:r>
            <a:endParaRPr lang="en-US" altLang="zh-CN" sz="1500"/>
          </a:p>
          <a:p>
            <a:pPr marL="342900" indent="-342900">
              <a:buFont typeface="Wingdings" panose="05000000000000000000" charset="0"/>
              <a:buChar char="l"/>
            </a:pPr>
            <a:endParaRPr lang="en-US" altLang="zh-CN" sz="1500"/>
          </a:p>
          <a:p>
            <a:pPr marL="342900" indent="-342900">
              <a:buFont typeface="Wingdings" panose="05000000000000000000" charset="0"/>
              <a:buChar char="l"/>
            </a:pPr>
            <a:r>
              <a:rPr lang="en-US" altLang="zh-CN" sz="1500" b="1"/>
              <a:t>Level 1</a:t>
            </a:r>
            <a:r>
              <a:rPr lang="en-US" altLang="zh-CN" sz="1500"/>
              <a:t> (high score): A reproduction for current frameworks, including but not limited to the </a:t>
            </a:r>
            <a:r>
              <a:rPr lang="en-US" altLang="zh-CN" sz="1500">
                <a:solidFill>
                  <a:srgbClr val="FF0000"/>
                </a:solidFill>
              </a:rPr>
              <a:t>main ideas/contributions of this framework</a:t>
            </a:r>
            <a:r>
              <a:rPr lang="en-US" altLang="zh-CN" sz="1500"/>
              <a:t>, related works, theory, framework descriptions, </a:t>
            </a:r>
            <a:r>
              <a:rPr lang="en-US" altLang="zh-CN" sz="1500">
                <a:solidFill>
                  <a:srgbClr val="FF0000"/>
                </a:solidFill>
              </a:rPr>
              <a:t>source code, experiments,</a:t>
            </a:r>
            <a:r>
              <a:rPr lang="en-US" altLang="zh-CN" sz="1500"/>
              <a:t> conclusion, etc.</a:t>
            </a:r>
            <a:endParaRPr lang="en-US" altLang="zh-CN" sz="1500"/>
          </a:p>
          <a:p>
            <a:pPr marL="342900" indent="-342900">
              <a:buFont typeface="Wingdings" panose="05000000000000000000" charset="0"/>
              <a:buChar char="l"/>
            </a:pPr>
            <a:endParaRPr lang="en-US" altLang="zh-CN" sz="1500"/>
          </a:p>
          <a:p>
            <a:pPr marL="342900" indent="-342900">
              <a:buFont typeface="Wingdings" panose="05000000000000000000" charset="0"/>
              <a:buChar char="l"/>
            </a:pPr>
            <a:r>
              <a:rPr lang="en-US" altLang="zh-CN" sz="1500" b="1"/>
              <a:t>Level 0</a:t>
            </a:r>
            <a:r>
              <a:rPr lang="en-US" altLang="zh-CN" sz="1500"/>
              <a:t> (very high score): An improvement based on current frameworks, </a:t>
            </a:r>
            <a:r>
              <a:rPr lang="en-US" altLang="zh-CN" sz="1500">
                <a:sym typeface="+mn-ea"/>
              </a:rPr>
              <a:t>including but not limited to the main ideas/contributions of this framework and</a:t>
            </a:r>
            <a:r>
              <a:rPr lang="en-US" altLang="zh-CN" sz="1500">
                <a:solidFill>
                  <a:srgbClr val="FF0000"/>
                </a:solidFill>
                <a:sym typeface="+mn-ea"/>
              </a:rPr>
              <a:t> some improvements</a:t>
            </a:r>
            <a:r>
              <a:rPr lang="en-US" altLang="zh-CN" sz="1500">
                <a:sym typeface="+mn-ea"/>
              </a:rPr>
              <a:t>, related works, theory, </a:t>
            </a:r>
            <a:r>
              <a:rPr lang="en-US" altLang="zh-CN" sz="1500">
                <a:solidFill>
                  <a:srgbClr val="FF0000"/>
                </a:solidFill>
                <a:sym typeface="+mn-ea"/>
              </a:rPr>
              <a:t>descriptions on framework and improvement</a:t>
            </a:r>
            <a:r>
              <a:rPr lang="en-US" altLang="zh-CN" sz="1500">
                <a:sym typeface="+mn-ea"/>
              </a:rPr>
              <a:t>, source code, experiments (</a:t>
            </a:r>
            <a:r>
              <a:rPr lang="en-US" altLang="zh-CN" sz="1500">
                <a:solidFill>
                  <a:srgbClr val="FF0000"/>
                </a:solidFill>
                <a:sym typeface="+mn-ea"/>
              </a:rPr>
              <a:t>baseline and ablation study</a:t>
            </a:r>
            <a:r>
              <a:rPr lang="en-US" altLang="zh-CN" sz="1500">
                <a:sym typeface="+mn-ea"/>
              </a:rPr>
              <a:t>), conclusion, etc. </a:t>
            </a:r>
            <a:endParaRPr lang="en-US" altLang="zh-CN" sz="1500">
              <a:sym typeface="+mn-ea"/>
            </a:endParaRPr>
          </a:p>
          <a:p>
            <a:pPr marL="342900" indent="-342900">
              <a:buFont typeface="Wingdings" panose="05000000000000000000" charset="0"/>
              <a:buChar char="l"/>
            </a:pPr>
            <a:endParaRPr lang="en-US" altLang="zh-CN" sz="1500">
              <a:sym typeface="+mn-ea"/>
            </a:endParaRPr>
          </a:p>
          <a:p>
            <a:pPr marL="342900" indent="-342900">
              <a:buFont typeface="Wingdings" panose="05000000000000000000" charset="0"/>
              <a:buChar char="l"/>
            </a:pPr>
            <a:r>
              <a:rPr lang="en-US" altLang="zh-CN" sz="1500">
                <a:sym typeface="+mn-ea"/>
              </a:rPr>
              <a:t>NOTE: don’t worry about whether the idea could improve the evaluation metrics. The key is a suitable idea. </a:t>
            </a:r>
            <a:endParaRPr lang="en-US" altLang="zh-CN" sz="1500"/>
          </a:p>
          <a:p>
            <a:pPr marL="342900" indent="-342900">
              <a:buFont typeface="Wingdings" panose="05000000000000000000" charset="0"/>
              <a:buChar char="l"/>
            </a:pPr>
            <a:endParaRPr lang="en-US" altLang="zh-CN" sz="15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9075" y="676275"/>
            <a:ext cx="8705850" cy="55054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5895" y="642620"/>
            <a:ext cx="8791575" cy="557212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18770" y="904875"/>
            <a:ext cx="8505825" cy="50482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5275" y="642620"/>
            <a:ext cx="8553450" cy="557212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5250" y="695325"/>
            <a:ext cx="8953500" cy="54673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9695" y="923925"/>
            <a:ext cx="8943975" cy="50101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315" y="405130"/>
            <a:ext cx="4752975" cy="2667000"/>
          </a:xfrm>
          <a:prstGeom prst="rect">
            <a:avLst/>
          </a:prstGeom>
        </p:spPr>
      </p:pic>
      <p:pic>
        <p:nvPicPr>
          <p:cNvPr id="3" name="图片 2"/>
          <p:cNvPicPr>
            <a:picLocks noChangeAspect="1"/>
          </p:cNvPicPr>
          <p:nvPr/>
        </p:nvPicPr>
        <p:blipFill>
          <a:blip r:embed="rId2"/>
          <a:stretch>
            <a:fillRect/>
          </a:stretch>
        </p:blipFill>
        <p:spPr>
          <a:xfrm>
            <a:off x="611505" y="3789045"/>
            <a:ext cx="7991475" cy="2552700"/>
          </a:xfrm>
          <a:prstGeom prst="rect">
            <a:avLst/>
          </a:prstGeom>
        </p:spPr>
      </p:pic>
      <p:pic>
        <p:nvPicPr>
          <p:cNvPr id="4" name="图片 3"/>
          <p:cNvPicPr>
            <a:picLocks noChangeAspect="1"/>
          </p:cNvPicPr>
          <p:nvPr/>
        </p:nvPicPr>
        <p:blipFill>
          <a:blip r:embed="rId3"/>
          <a:stretch>
            <a:fillRect/>
          </a:stretch>
        </p:blipFill>
        <p:spPr>
          <a:xfrm>
            <a:off x="5292090" y="405130"/>
            <a:ext cx="3457575" cy="338137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80670" y="742950"/>
            <a:ext cx="8582025" cy="53721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9075" y="823595"/>
            <a:ext cx="8705850" cy="52101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5895" y="800100"/>
            <a:ext cx="8791575" cy="5257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79546" y="1341279"/>
            <a:ext cx="3642836" cy="3661410"/>
          </a:xfrm>
          <a:prstGeom prst="rect">
            <a:avLst/>
          </a:prstGeom>
          <a:noFill/>
        </p:spPr>
        <p:txBody>
          <a:bodyPr wrap="square" rtlCol="0">
            <a:spAutoFit/>
          </a:bodyPr>
          <a:p>
            <a:pPr algn="ctr"/>
            <a:r>
              <a:rPr lang="en-US" sz="2100" b="1" dirty="0">
                <a:sym typeface="+mn-ea"/>
              </a:rPr>
              <a:t>Final project</a:t>
            </a:r>
            <a:r>
              <a:rPr lang="en-US" altLang="zh-CN" sz="2100" b="1">
                <a:sym typeface="+mn-ea"/>
              </a:rPr>
              <a:t> (60%)</a:t>
            </a:r>
            <a:endParaRPr lang="en-US" altLang="zh-CN" sz="2100" b="1"/>
          </a:p>
          <a:p>
            <a:pPr algn="ctr"/>
            <a:endParaRPr lang="en-US" altLang="zh-CN" sz="100"/>
          </a:p>
          <a:p>
            <a:endParaRPr lang="en-US" altLang="zh-CN" sz="1500"/>
          </a:p>
          <a:p>
            <a:r>
              <a:rPr lang="en-US" altLang="zh-CN" sz="1500"/>
              <a:t>An example of Level 0: </a:t>
            </a:r>
            <a:endParaRPr lang="en-US" altLang="zh-CN" sz="1500"/>
          </a:p>
          <a:p>
            <a:endParaRPr lang="en-US" altLang="zh-CN" sz="1500"/>
          </a:p>
          <a:p>
            <a:pPr marL="342900" indent="-342900">
              <a:buFont typeface="Wingdings" panose="05000000000000000000" charset="0"/>
              <a:buChar char="l"/>
            </a:pPr>
            <a:r>
              <a:rPr lang="en-US" altLang="zh-CN" sz="1500"/>
              <a:t>Article structure: Title, Abstract (~250 words), Keyworks (3~5), Introduction (including background, drawbacks, how we solve these problems in this article, main contributions), Related works in recent years, </a:t>
            </a:r>
            <a:r>
              <a:rPr lang="en-US" altLang="zh-CN" sz="1500">
                <a:solidFill>
                  <a:srgbClr val="FF0000"/>
                </a:solidFill>
              </a:rPr>
              <a:t>Framework (with some nice figures), Experiments (including experimental setup, datasets, experimental results. It also needs nice figures and tables)</a:t>
            </a:r>
            <a:r>
              <a:rPr lang="en-US" altLang="zh-CN" sz="1500"/>
              <a:t>, Conclusions and Discussions. </a:t>
            </a:r>
            <a:endParaRPr lang="en-US" altLang="zh-CN" sz="1500"/>
          </a:p>
        </p:txBody>
      </p:sp>
      <p:pic>
        <p:nvPicPr>
          <p:cNvPr id="3" name="图片 2"/>
          <p:cNvPicPr>
            <a:picLocks noChangeAspect="1"/>
          </p:cNvPicPr>
          <p:nvPr/>
        </p:nvPicPr>
        <p:blipFill>
          <a:blip r:embed="rId1"/>
          <a:stretch>
            <a:fillRect/>
          </a:stretch>
        </p:blipFill>
        <p:spPr>
          <a:xfrm>
            <a:off x="4356100" y="0"/>
            <a:ext cx="4696460" cy="2654300"/>
          </a:xfrm>
          <a:prstGeom prst="rect">
            <a:avLst/>
          </a:prstGeom>
        </p:spPr>
      </p:pic>
      <p:pic>
        <p:nvPicPr>
          <p:cNvPr id="5" name="图片 4"/>
          <p:cNvPicPr>
            <a:picLocks noChangeAspect="1"/>
          </p:cNvPicPr>
          <p:nvPr/>
        </p:nvPicPr>
        <p:blipFill>
          <a:blip r:embed="rId2"/>
          <a:stretch>
            <a:fillRect/>
          </a:stretch>
        </p:blipFill>
        <p:spPr>
          <a:xfrm>
            <a:off x="4139565" y="2689225"/>
            <a:ext cx="4685030" cy="416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0025" y="771525"/>
            <a:ext cx="8743950" cy="53149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5420" y="819150"/>
            <a:ext cx="8772525" cy="52197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 y="685800"/>
            <a:ext cx="8858250" cy="54864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9075" y="842645"/>
            <a:ext cx="8705850" cy="51720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9075" y="718820"/>
            <a:ext cx="8705850" cy="541972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61620" y="680720"/>
            <a:ext cx="8620125" cy="549592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28800" y="156845"/>
            <a:ext cx="5486400" cy="654367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5895" y="699770"/>
            <a:ext cx="8791575" cy="545782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3520" y="790575"/>
            <a:ext cx="8696325" cy="527685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0025" y="661670"/>
            <a:ext cx="8743950" cy="5534025"/>
          </a:xfrm>
          <a:prstGeom prst="rect">
            <a:avLst/>
          </a:prstGeom>
        </p:spPr>
      </p:pic>
    </p:spTree>
  </p:cSld>
  <p:clrMapOvr>
    <a:masterClrMapping/>
  </p:clrMapOvr>
</p:sld>
</file>

<file path=ppt/tags/tag1.xml><?xml version="1.0" encoding="utf-8"?>
<p:tagLst xmlns:p="http://schemas.openxmlformats.org/presentationml/2006/main">
  <p:tag name="commondata" val="eyJoZGlkIjoiYThlNDJiNzMyMmI4OWQ1NDI1YzE0ZTFjNTVhZTk5MWIifQ=="/>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4402</Words>
  <Application>WPS 演示</Application>
  <PresentationFormat/>
  <Paragraphs>111</Paragraphs>
  <Slides>140</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140</vt:i4>
      </vt:variant>
    </vt:vector>
  </HeadingPairs>
  <TitlesOfParts>
    <vt:vector size="150" baseType="lpstr">
      <vt:lpstr>Arial</vt:lpstr>
      <vt:lpstr>宋体</vt:lpstr>
      <vt:lpstr>Wingdings</vt:lpstr>
      <vt:lpstr>微软雅黑</vt:lpstr>
      <vt:lpstr>Wingdings</vt:lpstr>
      <vt:lpstr>Arial Unicode MS</vt:lpstr>
      <vt:lpstr>Calibri</vt:lpstr>
      <vt:lpstr>Cambria Math</vt:lpstr>
      <vt:lpstr>默认设计模板</vt:lpstr>
      <vt:lpstr>1_默认设计模板</vt:lpstr>
      <vt:lpstr>数字图像处理 1. 课程介绍</vt:lpstr>
      <vt:lpstr>PowerPoint 演示文稿</vt:lpstr>
      <vt:lpstr>理论课程评分比例</vt:lpstr>
      <vt:lpstr>实验课程评分细则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数字图像处理 2. 基础知识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 1. 基础介绍</dc:title>
  <dc:creator>zi chen</dc:creator>
  <cp:lastModifiedBy>Gerin Tang</cp:lastModifiedBy>
  <cp:revision>152</cp:revision>
  <dcterms:created xsi:type="dcterms:W3CDTF">2024-09-01T12:22:00Z</dcterms:created>
  <dcterms:modified xsi:type="dcterms:W3CDTF">2024-09-10T12:43:46Z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2052-12.1.0.18240</vt:lpwstr>
  </property>
  <property fmtid="{D5CDD505-2E9C-101B-9397-08002B2CF9AE}" pid="3" name="ICV">
    <vt:lpwstr>C2BD6429ADAF4B858C23C24ADAD99857_12</vt:lpwstr>
  </property>
</Properties>
</file>